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8" r:id="rId3"/>
    <p:sldId id="258" r:id="rId4"/>
    <p:sldId id="259" r:id="rId5"/>
    <p:sldId id="260" r:id="rId6"/>
    <p:sldId id="261" r:id="rId7"/>
    <p:sldId id="262" r:id="rId8"/>
    <p:sldId id="263" r:id="rId9"/>
    <p:sldId id="264" r:id="rId10"/>
    <p:sldId id="265" r:id="rId11"/>
    <p:sldId id="266" r:id="rId12"/>
    <p:sldId id="267" r:id="rId13"/>
    <p:sldId id="289" r:id="rId14"/>
    <p:sldId id="268" r:id="rId15"/>
    <p:sldId id="269" r:id="rId16"/>
    <p:sldId id="285" r:id="rId17"/>
    <p:sldId id="270" r:id="rId18"/>
    <p:sldId id="271" r:id="rId19"/>
    <p:sldId id="272" r:id="rId20"/>
    <p:sldId id="273" r:id="rId21"/>
    <p:sldId id="274" r:id="rId22"/>
    <p:sldId id="275" r:id="rId23"/>
    <p:sldId id="276" r:id="rId24"/>
    <p:sldId id="278" r:id="rId25"/>
    <p:sldId id="279" r:id="rId26"/>
    <p:sldId id="280" r:id="rId27"/>
    <p:sldId id="281" r:id="rId28"/>
    <p:sldId id="282" r:id="rId29"/>
    <p:sldId id="290" r:id="rId30"/>
    <p:sldId id="296" r:id="rId31"/>
    <p:sldId id="295" r:id="rId32"/>
    <p:sldId id="294" r:id="rId33"/>
    <p:sldId id="293" r:id="rId34"/>
    <p:sldId id="292" r:id="rId35"/>
    <p:sldId id="291" r:id="rId36"/>
    <p:sldId id="283"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955"/>
    <a:srgbClr val="6B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2"/>
    <p:restoredTop sz="94674"/>
  </p:normalViewPr>
  <p:slideViewPr>
    <p:cSldViewPr snapToGrid="0" snapToObjects="1">
      <p:cViewPr varScale="1">
        <p:scale>
          <a:sx n="113" d="100"/>
          <a:sy n="113" d="100"/>
        </p:scale>
        <p:origin x="176" y="1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621696747314412E-2"/>
          <c:y val="2.0230099880964768E-2"/>
          <c:w val="0.88355215240360419"/>
          <c:h val="0.6917268877620133"/>
        </c:manualLayout>
      </c:layout>
      <c:bar3DChart>
        <c:barDir val="col"/>
        <c:grouping val="clustered"/>
        <c:varyColors val="0"/>
        <c:ser>
          <c:idx val="0"/>
          <c:order val="0"/>
          <c:tx>
            <c:strRef>
              <c:f>Sheet1!$B$1</c:f>
              <c:strCache>
                <c:ptCount val="1"/>
                <c:pt idx="0">
                  <c:v>Series 1</c:v>
                </c:pt>
              </c:strCache>
            </c:strRef>
          </c:tx>
          <c:spPr>
            <a:solidFill>
              <a:schemeClr val="accent1"/>
            </a:solidFill>
            <a:ln>
              <a:noFill/>
            </a:ln>
            <a:effectLst/>
            <a:sp3d/>
          </c:spPr>
          <c:invertIfNegative val="0"/>
          <c:cat>
            <c:strRef>
              <c:f>Sheet1!$A$2:$A$5</c:f>
              <c:strCache>
                <c:ptCount val="4"/>
                <c:pt idx="0">
                  <c:v>GRAMS/DAY GAIN WITH ANOLYTE</c:v>
                </c:pt>
                <c:pt idx="1">
                  <c:v>GRAMS/DAY GAIN WITHOUT ANOLYTE</c:v>
                </c:pt>
                <c:pt idx="2">
                  <c:v>AVERAGE DAYS TO MARKET WITH ANOLYTE </c:v>
                </c:pt>
                <c:pt idx="3">
                  <c:v>AVERAGE DAYS TO MARKET WITHOUT ANOLYTE</c:v>
                </c:pt>
              </c:strCache>
            </c:strRef>
          </c:cat>
          <c:val>
            <c:numRef>
              <c:f>Sheet1!$B$2:$B$5</c:f>
              <c:numCache>
                <c:formatCode>General</c:formatCode>
                <c:ptCount val="4"/>
                <c:pt idx="0">
                  <c:v>980</c:v>
                </c:pt>
                <c:pt idx="1">
                  <c:v>530</c:v>
                </c:pt>
                <c:pt idx="2">
                  <c:v>166</c:v>
                </c:pt>
                <c:pt idx="3">
                  <c:v>180</c:v>
                </c:pt>
              </c:numCache>
            </c:numRef>
          </c:val>
          <c:extLst>
            <c:ext xmlns:c16="http://schemas.microsoft.com/office/drawing/2014/chart" uri="{C3380CC4-5D6E-409C-BE32-E72D297353CC}">
              <c16:uniqueId val="{00000000-89D3-C64E-97DB-3613DB25B344}"/>
            </c:ext>
          </c:extLst>
        </c:ser>
        <c:ser>
          <c:idx val="1"/>
          <c:order val="1"/>
          <c:tx>
            <c:strRef>
              <c:f>Sheet1!$C$1</c:f>
              <c:strCache>
                <c:ptCount val="1"/>
                <c:pt idx="0">
                  <c:v>Column1</c:v>
                </c:pt>
              </c:strCache>
            </c:strRef>
          </c:tx>
          <c:spPr>
            <a:solidFill>
              <a:schemeClr val="accent2"/>
            </a:solidFill>
            <a:ln>
              <a:noFill/>
            </a:ln>
            <a:effectLst/>
            <a:sp3d/>
          </c:spPr>
          <c:invertIfNegative val="0"/>
          <c:cat>
            <c:strRef>
              <c:f>Sheet1!$A$2:$A$5</c:f>
              <c:strCache>
                <c:ptCount val="4"/>
                <c:pt idx="0">
                  <c:v>GRAMS/DAY GAIN WITH ANOLYTE</c:v>
                </c:pt>
                <c:pt idx="1">
                  <c:v>GRAMS/DAY GAIN WITHOUT ANOLYTE</c:v>
                </c:pt>
                <c:pt idx="2">
                  <c:v>AVERAGE DAYS TO MARKET WITH ANOLYTE </c:v>
                </c:pt>
                <c:pt idx="3">
                  <c:v>AVERAGE DAYS TO MARKET WITHOUT ANOLYTE</c:v>
                </c:pt>
              </c:strCache>
            </c:strRef>
          </c:cat>
          <c:val>
            <c:numRef>
              <c:f>Sheet1!$C$2:$C$5</c:f>
              <c:numCache>
                <c:formatCode>General</c:formatCode>
                <c:ptCount val="4"/>
              </c:numCache>
            </c:numRef>
          </c:val>
          <c:extLst>
            <c:ext xmlns:c16="http://schemas.microsoft.com/office/drawing/2014/chart" uri="{C3380CC4-5D6E-409C-BE32-E72D297353CC}">
              <c16:uniqueId val="{00000001-89D3-C64E-97DB-3613DB25B344}"/>
            </c:ext>
          </c:extLst>
        </c:ser>
        <c:ser>
          <c:idx val="2"/>
          <c:order val="2"/>
          <c:tx>
            <c:strRef>
              <c:f>Sheet1!$D$1</c:f>
              <c:strCache>
                <c:ptCount val="1"/>
                <c:pt idx="0">
                  <c:v>Column2</c:v>
                </c:pt>
              </c:strCache>
            </c:strRef>
          </c:tx>
          <c:spPr>
            <a:solidFill>
              <a:schemeClr val="accent3"/>
            </a:solidFill>
            <a:ln>
              <a:noFill/>
            </a:ln>
            <a:effectLst/>
            <a:sp3d/>
          </c:spPr>
          <c:invertIfNegative val="0"/>
          <c:cat>
            <c:strRef>
              <c:f>Sheet1!$A$2:$A$5</c:f>
              <c:strCache>
                <c:ptCount val="4"/>
                <c:pt idx="0">
                  <c:v>GRAMS/DAY GAIN WITH ANOLYTE</c:v>
                </c:pt>
                <c:pt idx="1">
                  <c:v>GRAMS/DAY GAIN WITHOUT ANOLYTE</c:v>
                </c:pt>
                <c:pt idx="2">
                  <c:v>AVERAGE DAYS TO MARKET WITH ANOLYTE </c:v>
                </c:pt>
                <c:pt idx="3">
                  <c:v>AVERAGE DAYS TO MARKET WITHOUT ANOLYTE</c:v>
                </c:pt>
              </c:strCache>
            </c:strRef>
          </c:cat>
          <c:val>
            <c:numRef>
              <c:f>Sheet1!$D$2:$D$5</c:f>
              <c:numCache>
                <c:formatCode>General</c:formatCode>
                <c:ptCount val="4"/>
              </c:numCache>
            </c:numRef>
          </c:val>
          <c:extLst>
            <c:ext xmlns:c16="http://schemas.microsoft.com/office/drawing/2014/chart" uri="{C3380CC4-5D6E-409C-BE32-E72D297353CC}">
              <c16:uniqueId val="{00000002-89D3-C64E-97DB-3613DB25B344}"/>
            </c:ext>
          </c:extLst>
        </c:ser>
        <c:dLbls>
          <c:showLegendKey val="0"/>
          <c:showVal val="0"/>
          <c:showCatName val="0"/>
          <c:showSerName val="0"/>
          <c:showPercent val="0"/>
          <c:showBubbleSize val="0"/>
        </c:dLbls>
        <c:gapWidth val="150"/>
        <c:shape val="box"/>
        <c:axId val="545440816"/>
        <c:axId val="545442512"/>
        <c:axId val="0"/>
      </c:bar3DChart>
      <c:catAx>
        <c:axId val="5454408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5442512"/>
        <c:crosses val="autoZero"/>
        <c:auto val="1"/>
        <c:lblAlgn val="ctr"/>
        <c:lblOffset val="100"/>
        <c:noMultiLvlLbl val="0"/>
      </c:catAx>
      <c:valAx>
        <c:axId val="54544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544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88CA-0B58-324C-8540-040C20465C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567BA-7072-3D4F-BDC8-241223C1AF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D81D3F-5930-F24C-9A7F-F3E09EBC148D}"/>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5" name="Footer Placeholder 4">
            <a:extLst>
              <a:ext uri="{FF2B5EF4-FFF2-40B4-BE49-F238E27FC236}">
                <a16:creationId xmlns:a16="http://schemas.microsoft.com/office/drawing/2014/main" id="{C60AFF7F-A383-7C49-986F-A21EBB9265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481FD8-329E-E043-815B-1983B1E336AE}"/>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809079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72F1-89AF-2948-9923-C9BD6773AA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965EDA-7C1C-444B-9D2C-9109DBCF9B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0E61D-EC49-044D-8BB0-45F04E137E3B}"/>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5" name="Footer Placeholder 4">
            <a:extLst>
              <a:ext uri="{FF2B5EF4-FFF2-40B4-BE49-F238E27FC236}">
                <a16:creationId xmlns:a16="http://schemas.microsoft.com/office/drawing/2014/main" id="{BE8920C9-55F5-B745-9E95-E2C86D37B3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B72CD1-77B3-2545-8AD7-14A19F9869F7}"/>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98810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6A0A8-6A26-4145-9649-0BF0E1C766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A934D5-7354-E442-9EF3-6068464653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105CB-BB6C-FE41-B22A-549819B57AFF}"/>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5" name="Footer Placeholder 4">
            <a:extLst>
              <a:ext uri="{FF2B5EF4-FFF2-40B4-BE49-F238E27FC236}">
                <a16:creationId xmlns:a16="http://schemas.microsoft.com/office/drawing/2014/main" id="{DCF10366-6130-0F48-B96C-821F2E79CE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AB215A-7148-4A4E-B383-987D0DD5883A}"/>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2899377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D0A7-83AF-724B-A2F5-7A0900CA2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31C1D8-9999-6A42-80DF-74BF0D16C1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4DFF5-A7CB-804E-8313-1B51A5D5FB06}"/>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5" name="Footer Placeholder 4">
            <a:extLst>
              <a:ext uri="{FF2B5EF4-FFF2-40B4-BE49-F238E27FC236}">
                <a16:creationId xmlns:a16="http://schemas.microsoft.com/office/drawing/2014/main" id="{7407F269-5429-B444-9A78-267A9C1FBE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B66C06-9F27-8B4D-B6BB-26DF893C60EE}"/>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111765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A5AA-A2A3-2248-A524-BE78E0CBDA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09DA7D-DA98-6348-B970-AB260E04D0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D00F2D-9CDC-584F-8C7D-F9172FB1B5D4}"/>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5" name="Footer Placeholder 4">
            <a:extLst>
              <a:ext uri="{FF2B5EF4-FFF2-40B4-BE49-F238E27FC236}">
                <a16:creationId xmlns:a16="http://schemas.microsoft.com/office/drawing/2014/main" id="{5E5B3629-F4CF-3941-BD1B-BD666FD9AF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AA5AD7-8D20-5E42-BEF3-3F1659892A72}"/>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1251266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B26D-D3D4-3A45-AA60-B743F0D7F0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E85B5-23B4-C54C-9D19-DC16843971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B4BAD7-823B-F042-97A7-0475F695B8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1D7083-2454-CF4E-8D94-51004E50B72B}"/>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6" name="Footer Placeholder 5">
            <a:extLst>
              <a:ext uri="{FF2B5EF4-FFF2-40B4-BE49-F238E27FC236}">
                <a16:creationId xmlns:a16="http://schemas.microsoft.com/office/drawing/2014/main" id="{64DBA55E-0235-5448-BF69-B8D57F422D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2F8CE7-2DE4-2D4B-BD1A-5CA60D7D09BB}"/>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86439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95B7-48DD-A444-89FE-F0D3995043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048DC5-83DE-4043-977C-F901C7DE1A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8BF081-9F27-2944-A35E-E8D54E29E0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F5C368-B0F0-1144-9966-9D03F9B8B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CB8E32-54A7-5F4B-B003-979472916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133A95-CB86-8B4B-8F63-457867D2D371}"/>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8" name="Footer Placeholder 7">
            <a:extLst>
              <a:ext uri="{FF2B5EF4-FFF2-40B4-BE49-F238E27FC236}">
                <a16:creationId xmlns:a16="http://schemas.microsoft.com/office/drawing/2014/main" id="{1828F495-8DB2-5046-8CBA-DB0FF7DDD2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385960-BD1C-EC48-B058-4840CC20EF60}"/>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4153633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CAF84-0AC8-544D-A19D-7237ECC224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EB235E-8081-334F-8349-531B5DFF1F5A}"/>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4" name="Footer Placeholder 3">
            <a:extLst>
              <a:ext uri="{FF2B5EF4-FFF2-40B4-BE49-F238E27FC236}">
                <a16:creationId xmlns:a16="http://schemas.microsoft.com/office/drawing/2014/main" id="{4AE9B438-94D8-DB45-8B97-533F326880A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30B91F8-E5B6-B742-8CDD-EB49005A8F2F}"/>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300687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358DB-9F5F-AD43-9A72-84E47759302D}"/>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3" name="Footer Placeholder 2">
            <a:extLst>
              <a:ext uri="{FF2B5EF4-FFF2-40B4-BE49-F238E27FC236}">
                <a16:creationId xmlns:a16="http://schemas.microsoft.com/office/drawing/2014/main" id="{7976C19E-08DF-F944-97CF-84E58F93750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CEF260-A7E5-EF4E-911E-95D93E182956}"/>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370333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EF36D-6041-BC41-B03F-875ADBEA3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0388BE-FCA9-4748-AA50-B164E5A8D1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F56CA5-3F81-F449-915C-6F8DB2216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543679-FED8-B24D-81CF-451AAD74D2B3}"/>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6" name="Footer Placeholder 5">
            <a:extLst>
              <a:ext uri="{FF2B5EF4-FFF2-40B4-BE49-F238E27FC236}">
                <a16:creationId xmlns:a16="http://schemas.microsoft.com/office/drawing/2014/main" id="{990F50EA-9DDC-5B41-B2A9-D5B8437B55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C9E956-3782-524B-A8CF-78C9678AFB48}"/>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99169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78E4-41A3-7849-859F-F5AB9C503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BBA9E-5C6A-C642-8E8A-B211C0E0C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0D83949-45B4-164B-85AD-35379364F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149D21-4578-3D40-88AE-435C379520B4}"/>
              </a:ext>
            </a:extLst>
          </p:cNvPr>
          <p:cNvSpPr>
            <a:spLocks noGrp="1"/>
          </p:cNvSpPr>
          <p:nvPr>
            <p:ph type="dt" sz="half" idx="10"/>
          </p:nvPr>
        </p:nvSpPr>
        <p:spPr/>
        <p:txBody>
          <a:bodyPr/>
          <a:lstStyle/>
          <a:p>
            <a:fld id="{FCA71001-55E0-0345-8033-4BBF1EA35998}" type="datetimeFigureOut">
              <a:rPr lang="en-US" smtClean="0"/>
              <a:t>5/23/18</a:t>
            </a:fld>
            <a:endParaRPr lang="en-US" dirty="0"/>
          </a:p>
        </p:txBody>
      </p:sp>
      <p:sp>
        <p:nvSpPr>
          <p:cNvPr id="6" name="Footer Placeholder 5">
            <a:extLst>
              <a:ext uri="{FF2B5EF4-FFF2-40B4-BE49-F238E27FC236}">
                <a16:creationId xmlns:a16="http://schemas.microsoft.com/office/drawing/2014/main" id="{82FB7B04-141B-CB4A-9B29-D54B260105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45885C-70ED-3A4F-B02A-78C254476D07}"/>
              </a:ext>
            </a:extLst>
          </p:cNvPr>
          <p:cNvSpPr>
            <a:spLocks noGrp="1"/>
          </p:cNvSpPr>
          <p:nvPr>
            <p:ph type="sldNum" sz="quarter" idx="12"/>
          </p:nvPr>
        </p:nvSpPr>
        <p:spPr/>
        <p:txBody>
          <a:bodyPr/>
          <a:lstStyle/>
          <a:p>
            <a:fld id="{0DD512C5-6182-F84A-95EE-B28F62CD2249}" type="slidenum">
              <a:rPr lang="en-US" smtClean="0"/>
              <a:t>‹#›</a:t>
            </a:fld>
            <a:endParaRPr lang="en-US" dirty="0"/>
          </a:p>
        </p:txBody>
      </p:sp>
    </p:spTree>
    <p:extLst>
      <p:ext uri="{BB962C8B-B14F-4D97-AF65-F5344CB8AC3E}">
        <p14:creationId xmlns:p14="http://schemas.microsoft.com/office/powerpoint/2010/main" val="102443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95227-2CCE-0848-85C2-CE1710CFE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FBAF24-64F1-6348-A43D-E96E3B577A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39594-6AB1-364A-9366-55A3C25E56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71001-55E0-0345-8033-4BBF1EA35998}" type="datetimeFigureOut">
              <a:rPr lang="en-US" smtClean="0"/>
              <a:t>5/23/18</a:t>
            </a:fld>
            <a:endParaRPr lang="en-US" dirty="0"/>
          </a:p>
        </p:txBody>
      </p:sp>
      <p:sp>
        <p:nvSpPr>
          <p:cNvPr id="5" name="Footer Placeholder 4">
            <a:extLst>
              <a:ext uri="{FF2B5EF4-FFF2-40B4-BE49-F238E27FC236}">
                <a16:creationId xmlns:a16="http://schemas.microsoft.com/office/drawing/2014/main" id="{75E29A2B-A6FD-B343-A16E-03FBD5F2A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48D219B-4B1D-3647-BDB9-DD36851831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512C5-6182-F84A-95EE-B28F62CD2249}" type="slidenum">
              <a:rPr lang="en-US" smtClean="0"/>
              <a:t>‹#›</a:t>
            </a:fld>
            <a:endParaRPr lang="en-US" dirty="0"/>
          </a:p>
        </p:txBody>
      </p:sp>
    </p:spTree>
    <p:extLst>
      <p:ext uri="{BB962C8B-B14F-4D97-AF65-F5344CB8AC3E}">
        <p14:creationId xmlns:p14="http://schemas.microsoft.com/office/powerpoint/2010/main" val="2175781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sam@omnilyteusa.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sam@omnilyteusa.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62D4C4-B8DF-E04D-B000-926BA2654D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2480553" y="709457"/>
            <a:ext cx="6694167" cy="195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A23024F5-830A-CD4A-B961-79A0D35F3821}"/>
              </a:ext>
            </a:extLst>
          </p:cNvPr>
          <p:cNvPicPr/>
          <p:nvPr/>
        </p:nvPicPr>
        <p:blipFill>
          <a:blip r:embed="rId3">
            <a:extLst>
              <a:ext uri="{28A0092B-C50C-407E-A947-70E740481C1C}">
                <a14:useLocalDpi xmlns:a14="http://schemas.microsoft.com/office/drawing/2010/main" val="0"/>
              </a:ext>
            </a:extLst>
          </a:blip>
          <a:stretch>
            <a:fillRect/>
          </a:stretch>
        </p:blipFill>
        <p:spPr>
          <a:xfrm>
            <a:off x="991433" y="3083587"/>
            <a:ext cx="4060636" cy="2871450"/>
          </a:xfrm>
          <a:prstGeom prst="rect">
            <a:avLst/>
          </a:prstGeom>
          <a:ln>
            <a:noFill/>
          </a:ln>
          <a:effectLst>
            <a:softEdge rad="112500"/>
          </a:effectLst>
        </p:spPr>
      </p:pic>
      <p:sp>
        <p:nvSpPr>
          <p:cNvPr id="6" name="TextBox 5">
            <a:extLst>
              <a:ext uri="{FF2B5EF4-FFF2-40B4-BE49-F238E27FC236}">
                <a16:creationId xmlns:a16="http://schemas.microsoft.com/office/drawing/2014/main" id="{0B2E33FC-9479-C74A-A830-B517B9BE7639}"/>
              </a:ext>
            </a:extLst>
          </p:cNvPr>
          <p:cNvSpPr txBox="1"/>
          <p:nvPr/>
        </p:nvSpPr>
        <p:spPr>
          <a:xfrm>
            <a:off x="5827636" y="3083587"/>
            <a:ext cx="6019800" cy="3477875"/>
          </a:xfrm>
          <a:prstGeom prst="rect">
            <a:avLst/>
          </a:prstGeom>
          <a:noFill/>
        </p:spPr>
        <p:txBody>
          <a:bodyPr wrap="square" rtlCol="0">
            <a:spAutoFit/>
          </a:bodyPr>
          <a:lstStyle/>
          <a:p>
            <a:r>
              <a:rPr lang="en-US" sz="3200" dirty="0">
                <a:solidFill>
                  <a:srgbClr val="6BA6C4"/>
                </a:solidFill>
                <a:latin typeface="Gidole" panose="02000503000000000000" pitchFamily="2" charset="0"/>
              </a:rPr>
              <a:t>Sam Hofer</a:t>
            </a:r>
            <a:r>
              <a:rPr lang="en-US" sz="3200" dirty="0">
                <a:solidFill>
                  <a:srgbClr val="143955"/>
                </a:solidFill>
                <a:latin typeface="Gidole" panose="02000503000000000000" pitchFamily="2" charset="0"/>
              </a:rPr>
              <a:t>: Sales &amp; Marketing        </a:t>
            </a:r>
            <a:endParaRPr lang="en-US" sz="2400" dirty="0">
              <a:solidFill>
                <a:srgbClr val="143955"/>
              </a:solidFill>
              <a:latin typeface="Gidole" panose="02000503000000000000" pitchFamily="2" charset="0"/>
            </a:endParaRPr>
          </a:p>
          <a:p>
            <a:endParaRPr lang="en-US" sz="2000" dirty="0">
              <a:solidFill>
                <a:srgbClr val="6BA6C4"/>
              </a:solidFill>
              <a:latin typeface="Gidole" panose="02000503000000000000" pitchFamily="2" charset="0"/>
            </a:endParaRPr>
          </a:p>
          <a:p>
            <a:r>
              <a:rPr lang="en-US" sz="3200" dirty="0">
                <a:solidFill>
                  <a:srgbClr val="6BA6C4"/>
                </a:solidFill>
                <a:latin typeface="Gidole" panose="02000503000000000000" pitchFamily="2" charset="0"/>
              </a:rPr>
              <a:t>Phone</a:t>
            </a:r>
            <a:r>
              <a:rPr lang="en-US" sz="3200" dirty="0">
                <a:solidFill>
                  <a:srgbClr val="143955"/>
                </a:solidFill>
                <a:latin typeface="Gidole" panose="02000503000000000000" pitchFamily="2" charset="0"/>
              </a:rPr>
              <a:t>: 270-318-0677           </a:t>
            </a:r>
            <a:endParaRPr lang="en-US" sz="2400" dirty="0">
              <a:solidFill>
                <a:srgbClr val="143955"/>
              </a:solidFill>
              <a:latin typeface="Gidole" panose="02000503000000000000" pitchFamily="2" charset="0"/>
            </a:endParaRPr>
          </a:p>
          <a:p>
            <a:endParaRPr lang="en-US" sz="2000" dirty="0">
              <a:solidFill>
                <a:srgbClr val="6BA6C4"/>
              </a:solidFill>
              <a:latin typeface="Gidole" panose="02000503000000000000" pitchFamily="2" charset="0"/>
            </a:endParaRPr>
          </a:p>
          <a:p>
            <a:r>
              <a:rPr lang="en-US" sz="3200" dirty="0">
                <a:solidFill>
                  <a:srgbClr val="6BA6C4"/>
                </a:solidFill>
                <a:latin typeface="Gidole" panose="02000503000000000000" pitchFamily="2" charset="0"/>
              </a:rPr>
              <a:t>Email</a:t>
            </a:r>
            <a:r>
              <a:rPr lang="en-US" sz="3200" dirty="0">
                <a:latin typeface="Gidole" panose="02000503000000000000" pitchFamily="2" charset="0"/>
              </a:rPr>
              <a:t>: </a:t>
            </a:r>
            <a:r>
              <a:rPr lang="en-US" sz="3200" u="sng" dirty="0">
                <a:solidFill>
                  <a:srgbClr val="143955"/>
                </a:solidFill>
                <a:latin typeface="Gidole" panose="02000503000000000000" pitchFamily="2" charset="0"/>
                <a:hlinkClick r:id="rId4"/>
              </a:rPr>
              <a:t>sam@OmniLyteUSA.com</a:t>
            </a:r>
            <a:r>
              <a:rPr lang="en-US" sz="3200" dirty="0">
                <a:solidFill>
                  <a:srgbClr val="143955"/>
                </a:solidFill>
                <a:latin typeface="Gidole" panose="02000503000000000000" pitchFamily="2" charset="0"/>
              </a:rPr>
              <a:t> </a:t>
            </a:r>
          </a:p>
          <a:p>
            <a:endParaRPr lang="en-US" sz="2000" dirty="0">
              <a:solidFill>
                <a:srgbClr val="6BA6C4"/>
              </a:solidFill>
              <a:latin typeface="Gidole" panose="02000503000000000000" pitchFamily="2" charset="0"/>
            </a:endParaRPr>
          </a:p>
          <a:p>
            <a:r>
              <a:rPr lang="en-US" sz="3200" dirty="0">
                <a:solidFill>
                  <a:srgbClr val="6BA6C4"/>
                </a:solidFill>
                <a:latin typeface="Gidole" panose="02000503000000000000" pitchFamily="2" charset="0"/>
              </a:rPr>
              <a:t>Website</a:t>
            </a:r>
            <a:r>
              <a:rPr lang="en-US" sz="3200" dirty="0">
                <a:solidFill>
                  <a:srgbClr val="143955"/>
                </a:solidFill>
                <a:latin typeface="Gidole" panose="02000503000000000000" pitchFamily="2" charset="0"/>
              </a:rPr>
              <a:t>: omnilytecentral.com</a:t>
            </a:r>
          </a:p>
          <a:p>
            <a:endParaRPr lang="en-US" sz="3200" dirty="0">
              <a:solidFill>
                <a:srgbClr val="143955"/>
              </a:solidFill>
              <a:latin typeface="Gidole" panose="02000503000000000000" pitchFamily="2" charset="0"/>
            </a:endParaRPr>
          </a:p>
        </p:txBody>
      </p:sp>
    </p:spTree>
    <p:extLst>
      <p:ext uri="{BB962C8B-B14F-4D97-AF65-F5344CB8AC3E}">
        <p14:creationId xmlns:p14="http://schemas.microsoft.com/office/powerpoint/2010/main" val="3563960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19309F88-59E6-9149-A6C3-D478A3794224}"/>
              </a:ext>
            </a:extLst>
          </p:cNvPr>
          <p:cNvSpPr>
            <a:spLocks noGrp="1"/>
          </p:cNvSpPr>
          <p:nvPr>
            <p:ph type="title"/>
          </p:nvPr>
        </p:nvSpPr>
        <p:spPr/>
        <p:txBody>
          <a:bodyPr>
            <a:normAutofit/>
          </a:bodyPr>
          <a:lstStyle/>
          <a:p>
            <a:pPr algn="ctr"/>
            <a:r>
              <a:rPr lang="en-US" sz="6000" b="1" dirty="0">
                <a:solidFill>
                  <a:srgbClr val="6BA6C4"/>
                </a:solidFill>
              </a:rPr>
              <a:t>ORP AND BACTERIAL ACTIVITY</a:t>
            </a:r>
          </a:p>
        </p:txBody>
      </p:sp>
      <p:graphicFrame>
        <p:nvGraphicFramePr>
          <p:cNvPr id="6" name="Table 5">
            <a:extLst>
              <a:ext uri="{FF2B5EF4-FFF2-40B4-BE49-F238E27FC236}">
                <a16:creationId xmlns:a16="http://schemas.microsoft.com/office/drawing/2014/main" id="{4A476BFA-6594-C34F-B5A8-EA06DD977857}"/>
              </a:ext>
            </a:extLst>
          </p:cNvPr>
          <p:cNvGraphicFramePr>
            <a:graphicFrameLocks noGrp="1"/>
          </p:cNvGraphicFramePr>
          <p:nvPr>
            <p:extLst>
              <p:ext uri="{D42A27DB-BD31-4B8C-83A1-F6EECF244321}">
                <p14:modId xmlns:p14="http://schemas.microsoft.com/office/powerpoint/2010/main" val="791991442"/>
              </p:ext>
            </p:extLst>
          </p:nvPr>
        </p:nvGraphicFramePr>
        <p:xfrm>
          <a:off x="6491414" y="2014160"/>
          <a:ext cx="4763530" cy="3330693"/>
        </p:xfrm>
        <a:graphic>
          <a:graphicData uri="http://schemas.openxmlformats.org/drawingml/2006/table">
            <a:tbl>
              <a:tblPr firstRow="1" bandRow="1">
                <a:tableStyleId>{5C22544A-7EE6-4342-B048-85BDC9FD1C3A}</a:tableStyleId>
              </a:tblPr>
              <a:tblGrid>
                <a:gridCol w="1693700">
                  <a:extLst>
                    <a:ext uri="{9D8B030D-6E8A-4147-A177-3AD203B41FA5}">
                      <a16:colId xmlns:a16="http://schemas.microsoft.com/office/drawing/2014/main" val="20000"/>
                    </a:ext>
                  </a:extLst>
                </a:gridCol>
                <a:gridCol w="3069830">
                  <a:extLst>
                    <a:ext uri="{9D8B030D-6E8A-4147-A177-3AD203B41FA5}">
                      <a16:colId xmlns:a16="http://schemas.microsoft.com/office/drawing/2014/main" val="20001"/>
                    </a:ext>
                  </a:extLst>
                </a:gridCol>
              </a:tblGrid>
              <a:tr h="1003993">
                <a:tc>
                  <a:txBody>
                    <a:bodyPr/>
                    <a:lstStyle/>
                    <a:p>
                      <a:pPr algn="ctr"/>
                      <a:r>
                        <a:rPr lang="en-US" dirty="0"/>
                        <a:t>ORP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Coliform count in </a:t>
                      </a:r>
                    </a:p>
                    <a:p>
                      <a:pPr algn="ctr"/>
                      <a:r>
                        <a:rPr lang="en-US" dirty="0"/>
                        <a:t>100 ml of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81675">
                <a:tc>
                  <a:txBody>
                    <a:bodyPr/>
                    <a:lstStyle/>
                    <a:p>
                      <a:pPr algn="ctr"/>
                      <a:r>
                        <a:rPr lang="en-US"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81675">
                <a:tc>
                  <a:txBody>
                    <a:bodyPr/>
                    <a:lstStyle/>
                    <a:p>
                      <a:pPr algn="ctr"/>
                      <a:r>
                        <a:rPr lang="en-US"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81675">
                <a:tc>
                  <a:txBody>
                    <a:bodyPr/>
                    <a:lstStyle/>
                    <a:p>
                      <a:pPr algn="ctr"/>
                      <a:r>
                        <a:rPr lang="en-US" dirty="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1675">
                <a:tc>
                  <a:txBody>
                    <a:bodyPr/>
                    <a:lstStyle/>
                    <a:p>
                      <a:pPr algn="ctr"/>
                      <a:r>
                        <a:rPr lang="en-US" dirty="0"/>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3F70A9F8-89F9-B342-BC8C-9AD25C51B5BE}"/>
              </a:ext>
            </a:extLst>
          </p:cNvPr>
          <p:cNvSpPr txBox="1"/>
          <p:nvPr/>
        </p:nvSpPr>
        <p:spPr>
          <a:xfrm>
            <a:off x="1445740" y="2335435"/>
            <a:ext cx="4201297" cy="2677656"/>
          </a:xfrm>
          <a:prstGeom prst="rect">
            <a:avLst/>
          </a:prstGeom>
          <a:noFill/>
        </p:spPr>
        <p:txBody>
          <a:bodyPr wrap="square" rtlCol="0">
            <a:spAutoFit/>
          </a:bodyPr>
          <a:lstStyle/>
          <a:p>
            <a:r>
              <a:rPr lang="en-US" sz="2400" dirty="0">
                <a:solidFill>
                  <a:srgbClr val="143955"/>
                </a:solidFill>
                <a:latin typeface="Gidole" panose="02000503000000000000" pitchFamily="2" charset="0"/>
                <a:ea typeface="Tahoma" panose="020B0604030504040204" pitchFamily="34" charset="0"/>
                <a:cs typeface="Tahoma" panose="020B0604030504040204" pitchFamily="34" charset="0"/>
              </a:rPr>
              <a:t>There is a direct relationship between the ORP level and the Coliform count in water.  An ORP meter measures the small voltages generated with a platinum or gold probe placed in ozonized water.</a:t>
            </a:r>
          </a:p>
        </p:txBody>
      </p:sp>
    </p:spTree>
    <p:extLst>
      <p:ext uri="{BB962C8B-B14F-4D97-AF65-F5344CB8AC3E}">
        <p14:creationId xmlns:p14="http://schemas.microsoft.com/office/powerpoint/2010/main" val="515634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C3936C04-D108-FC42-AEBA-69840EBA4F9C}"/>
              </a:ext>
            </a:extLst>
          </p:cNvPr>
          <p:cNvSpPr>
            <a:spLocks noGrp="1"/>
          </p:cNvSpPr>
          <p:nvPr>
            <p:ph type="title"/>
          </p:nvPr>
        </p:nvSpPr>
        <p:spPr/>
        <p:txBody>
          <a:bodyPr>
            <a:normAutofit fontScale="90000"/>
          </a:bodyPr>
          <a:lstStyle/>
          <a:p>
            <a:pPr algn="ctr"/>
            <a:r>
              <a:rPr lang="en-US" sz="4800" b="1" dirty="0">
                <a:solidFill>
                  <a:srgbClr val="6BA6C4"/>
                </a:solidFill>
                <a:latin typeface="Gidole" panose="02000503000000000000" pitchFamily="2" charset="0"/>
                <a:ea typeface="Tahoma" panose="020B0604030504040204" pitchFamily="34" charset="0"/>
                <a:cs typeface="Tahoma" panose="020B0604030504040204" pitchFamily="34" charset="0"/>
              </a:rPr>
              <a:t>EQUIPMENT CAN PRODUCE </a:t>
            </a:r>
            <a:br>
              <a:rPr lang="en-US" sz="4800" b="1" dirty="0">
                <a:solidFill>
                  <a:srgbClr val="6BA6C4"/>
                </a:solidFill>
                <a:latin typeface="Gidole" panose="02000503000000000000" pitchFamily="2" charset="0"/>
                <a:ea typeface="Tahoma" panose="020B0604030504040204" pitchFamily="34" charset="0"/>
                <a:cs typeface="Tahoma" panose="020B0604030504040204" pitchFamily="34" charset="0"/>
              </a:rPr>
            </a:br>
            <a:r>
              <a:rPr lang="en-US" sz="4800" b="1" dirty="0">
                <a:solidFill>
                  <a:srgbClr val="6BA6C4"/>
                </a:solidFill>
                <a:latin typeface="Gidole" panose="02000503000000000000" pitchFamily="2" charset="0"/>
                <a:ea typeface="Tahoma" panose="020B0604030504040204" pitchFamily="34" charset="0"/>
                <a:cs typeface="Tahoma" panose="020B0604030504040204" pitchFamily="34" charset="0"/>
              </a:rPr>
              <a:t>TWO BASIC TYPES OF FLUID</a:t>
            </a:r>
            <a:endParaRPr lang="en-US" sz="4800" b="1" dirty="0">
              <a:solidFill>
                <a:srgbClr val="6BA6C4"/>
              </a:solidFill>
              <a:latin typeface="Gidole" panose="02000503000000000000" pitchFamily="2" charset="0"/>
            </a:endParaRPr>
          </a:p>
        </p:txBody>
      </p:sp>
      <p:sp>
        <p:nvSpPr>
          <p:cNvPr id="5" name="Content Placeholder 4">
            <a:extLst>
              <a:ext uri="{FF2B5EF4-FFF2-40B4-BE49-F238E27FC236}">
                <a16:creationId xmlns:a16="http://schemas.microsoft.com/office/drawing/2014/main" id="{37186647-9772-AD4E-A008-287F5DE5B402}"/>
              </a:ext>
            </a:extLst>
          </p:cNvPr>
          <p:cNvSpPr>
            <a:spLocks noGrp="1"/>
          </p:cNvSpPr>
          <p:nvPr>
            <p:ph idx="1"/>
          </p:nvPr>
        </p:nvSpPr>
        <p:spPr>
          <a:xfrm>
            <a:off x="838200" y="1899767"/>
            <a:ext cx="10515600" cy="4351338"/>
          </a:xfrm>
        </p:spPr>
        <p:txBody>
          <a:bodyPr>
            <a:normAutofit/>
          </a:bodyPr>
          <a:lstStyle/>
          <a:p>
            <a:pPr marL="0" indent="0">
              <a:buNone/>
            </a:pP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1.) </a:t>
            </a:r>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Anolyte solutions </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are strong oxidizing solutions with:</a:t>
            </a:r>
          </a:p>
          <a:p>
            <a:pPr marL="742950" lvl="1" indent="-285750"/>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pH</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 range of </a:t>
            </a:r>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2.5 to 8.5</a:t>
            </a:r>
          </a:p>
          <a:p>
            <a:pPr marL="742950" lvl="1" indent="-285750"/>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ORP </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(Oxidation-Reduction Potential) of </a:t>
            </a:r>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+600 to +1200 mV</a:t>
            </a:r>
          </a:p>
          <a:p>
            <a:pPr marL="0" indent="0" algn="ctr">
              <a:buNone/>
            </a:pPr>
            <a:r>
              <a:rPr lang="en-US" i="1" dirty="0">
                <a:solidFill>
                  <a:srgbClr val="143955"/>
                </a:solidFill>
                <a:latin typeface="Gidole" panose="02000503000000000000" pitchFamily="2" charset="0"/>
                <a:ea typeface="Tahoma" panose="020B0604030504040204" pitchFamily="34" charset="0"/>
                <a:cs typeface="Tahoma" panose="020B0604030504040204" pitchFamily="34" charset="0"/>
              </a:rPr>
              <a:t>Uses include broad spectrum germicidal, disinfectant, purification</a:t>
            </a:r>
          </a:p>
          <a:p>
            <a:pPr marL="0" indent="0" algn="ctr">
              <a:buNone/>
            </a:pPr>
            <a:endParaRPr lang="en-US" sz="2000" dirty="0">
              <a:solidFill>
                <a:srgbClr val="143955"/>
              </a:solidFill>
              <a:latin typeface="Gidole" panose="02000503000000000000" pitchFamily="2" charset="0"/>
              <a:ea typeface="Tahoma" panose="020B0604030504040204" pitchFamily="34" charset="0"/>
              <a:cs typeface="Tahoma" panose="020B0604030504040204" pitchFamily="34" charset="0"/>
            </a:endParaRPr>
          </a:p>
          <a:p>
            <a:pPr marL="0" indent="0">
              <a:buNone/>
            </a:pP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2.) </a:t>
            </a:r>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Catholyte solutions </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are anti-oxidizing, mild alkaline solutions with:</a:t>
            </a:r>
          </a:p>
          <a:p>
            <a:pPr marL="742950" lvl="1" indent="-285750"/>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pH</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 of </a:t>
            </a:r>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10.5 to 12.0</a:t>
            </a:r>
          </a:p>
          <a:p>
            <a:pPr marL="742950" lvl="1" indent="-285750"/>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ORP</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 of </a:t>
            </a:r>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-600 to -900 mV</a:t>
            </a:r>
          </a:p>
          <a:p>
            <a:pPr marL="0" indent="0" algn="ctr">
              <a:buNone/>
            </a:pPr>
            <a:r>
              <a:rPr lang="en-US" i="1" dirty="0">
                <a:solidFill>
                  <a:srgbClr val="143955"/>
                </a:solidFill>
                <a:latin typeface="Gidole" panose="02000503000000000000" pitchFamily="2" charset="0"/>
                <a:ea typeface="Tahoma" panose="020B0604030504040204" pitchFamily="34" charset="0"/>
                <a:cs typeface="Tahoma" panose="020B0604030504040204" pitchFamily="34" charset="0"/>
              </a:rPr>
              <a:t>Uses include cleanser/detergent, degreaser</a:t>
            </a:r>
          </a:p>
          <a:p>
            <a:pPr marL="0" indent="0">
              <a:buNone/>
            </a:pPr>
            <a:endParaRPr lang="en-US" i="1" dirty="0">
              <a:solidFill>
                <a:srgbClr val="143955"/>
              </a:solidFill>
              <a:latin typeface="Gidole" panose="02000503000000000000" pitchFamily="2" charset="0"/>
              <a:ea typeface="Tahoma" panose="020B0604030504040204" pitchFamily="34" charset="0"/>
              <a:cs typeface="Tahoma" panose="020B0604030504040204" pitchFamily="34" charset="0"/>
            </a:endParaRPr>
          </a:p>
          <a:p>
            <a:pPr marL="0" indent="0">
              <a:buNone/>
            </a:pPr>
            <a:endParaRPr lang="en-US" dirty="0">
              <a:solidFill>
                <a:srgbClr val="143955"/>
              </a:solidFill>
              <a:latin typeface="Gidole" panose="02000503000000000000" pitchFamily="2" charset="0"/>
              <a:ea typeface="Tahoma" panose="020B0604030504040204" pitchFamily="34" charset="0"/>
              <a:cs typeface="Tahoma" panose="020B0604030504040204" pitchFamily="34" charset="0"/>
            </a:endParaRPr>
          </a:p>
          <a:p>
            <a:endParaRPr lang="en-US" dirty="0"/>
          </a:p>
          <a:p>
            <a:endParaRPr lang="en-US" dirty="0"/>
          </a:p>
        </p:txBody>
      </p:sp>
    </p:spTree>
    <p:extLst>
      <p:ext uri="{BB962C8B-B14F-4D97-AF65-F5344CB8AC3E}">
        <p14:creationId xmlns:p14="http://schemas.microsoft.com/office/powerpoint/2010/main" val="838021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B1F02C91-E3D2-C541-8D5D-7B26EA00F841}"/>
              </a:ext>
            </a:extLst>
          </p:cNvPr>
          <p:cNvSpPr>
            <a:spLocks noGrp="1"/>
          </p:cNvSpPr>
          <p:nvPr>
            <p:ph type="title"/>
          </p:nvPr>
        </p:nvSpPr>
        <p:spPr/>
        <p:txBody>
          <a:bodyPr>
            <a:normAutofit fontScale="90000"/>
          </a:bodyPr>
          <a:lstStyle/>
          <a:p>
            <a:pPr algn="ctr"/>
            <a:r>
              <a:rPr lang="en-US" sz="5400" b="1" dirty="0">
                <a:solidFill>
                  <a:srgbClr val="6BA6C4"/>
                </a:solidFill>
                <a:latin typeface="Gidole" panose="02000503000000000000" pitchFamily="2" charset="0"/>
              </a:rPr>
              <a:t>BENEFITS OF ANOLYTE APPLICATION</a:t>
            </a:r>
          </a:p>
        </p:txBody>
      </p:sp>
      <p:sp>
        <p:nvSpPr>
          <p:cNvPr id="2" name="Content Placeholder 1">
            <a:extLst>
              <a:ext uri="{FF2B5EF4-FFF2-40B4-BE49-F238E27FC236}">
                <a16:creationId xmlns:a16="http://schemas.microsoft.com/office/drawing/2014/main" id="{A5378886-C8F3-7B46-BCD8-E6600C925A7F}"/>
              </a:ext>
            </a:extLst>
          </p:cNvPr>
          <p:cNvSpPr>
            <a:spLocks noGrp="1"/>
          </p:cNvSpPr>
          <p:nvPr>
            <p:ph idx="1"/>
          </p:nvPr>
        </p:nvSpPr>
        <p:spPr>
          <a:xfrm>
            <a:off x="838200" y="1503838"/>
            <a:ext cx="10515600" cy="4351338"/>
          </a:xfrm>
        </p:spPr>
        <p:txBody>
          <a:bodyPr anchor="ctr"/>
          <a:lstStyle/>
          <a:p>
            <a:pPr marL="0" indent="0" algn="ctr">
              <a:buNone/>
            </a:pPr>
            <a:r>
              <a:rPr lang="en-US" dirty="0">
                <a:solidFill>
                  <a:srgbClr val="143955"/>
                </a:solidFill>
                <a:latin typeface="Gidole" panose="02000503000000000000" pitchFamily="2" charset="0"/>
              </a:rPr>
              <a:t>MORTALITY RATE REDUCTION by 50-80%</a:t>
            </a:r>
          </a:p>
          <a:p>
            <a:pPr marL="0" indent="0" algn="ctr">
              <a:buNone/>
            </a:pPr>
            <a:r>
              <a:rPr lang="en-US" dirty="0">
                <a:solidFill>
                  <a:srgbClr val="143955"/>
                </a:solidFill>
                <a:latin typeface="Gidole" panose="02000503000000000000" pitchFamily="2" charset="0"/>
              </a:rPr>
              <a:t>MEDICINE COST REDUCTION 50-90%</a:t>
            </a:r>
          </a:p>
          <a:p>
            <a:pPr marL="0" indent="0" algn="ctr">
              <a:buNone/>
            </a:pPr>
            <a:r>
              <a:rPr lang="en-US" dirty="0">
                <a:solidFill>
                  <a:srgbClr val="143955"/>
                </a:solidFill>
                <a:latin typeface="Gidole" panose="02000503000000000000" pitchFamily="2" charset="0"/>
              </a:rPr>
              <a:t>BETTER FEED CONVERSION RATIO</a:t>
            </a:r>
          </a:p>
          <a:p>
            <a:pPr marL="0" indent="0" algn="ctr">
              <a:buNone/>
            </a:pPr>
            <a:r>
              <a:rPr lang="en-US" dirty="0">
                <a:solidFill>
                  <a:srgbClr val="143955"/>
                </a:solidFill>
                <a:latin typeface="Gidole" panose="02000503000000000000" pitchFamily="2" charset="0"/>
              </a:rPr>
              <a:t>MORE EFFECTIVE DIESEASE CONTROL &amp; CURE</a:t>
            </a:r>
          </a:p>
          <a:p>
            <a:pPr marL="0" indent="0" algn="ctr">
              <a:buNone/>
            </a:pPr>
            <a:r>
              <a:rPr lang="en-US" dirty="0">
                <a:solidFill>
                  <a:srgbClr val="143955"/>
                </a:solidFill>
                <a:latin typeface="Gidole" panose="02000503000000000000" pitchFamily="2" charset="0"/>
              </a:rPr>
              <a:t>COMPLETE HYFIENE PROTOCOL WITHOUT CHEMCICALS</a:t>
            </a:r>
          </a:p>
          <a:p>
            <a:pPr marL="0" indent="0" algn="ctr">
              <a:buNone/>
            </a:pPr>
            <a:r>
              <a:rPr lang="en-US" dirty="0">
                <a:solidFill>
                  <a:srgbClr val="143955"/>
                </a:solidFill>
                <a:latin typeface="Gidole" panose="02000503000000000000" pitchFamily="2" charset="0"/>
              </a:rPr>
              <a:t>BETTER WEIGHT GAIN AT ALL CYCLES OF PIG GROWING</a:t>
            </a:r>
          </a:p>
        </p:txBody>
      </p:sp>
    </p:spTree>
    <p:extLst>
      <p:ext uri="{BB962C8B-B14F-4D97-AF65-F5344CB8AC3E}">
        <p14:creationId xmlns:p14="http://schemas.microsoft.com/office/powerpoint/2010/main" val="394796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B1F02C91-E3D2-C541-8D5D-7B26EA00F841}"/>
              </a:ext>
            </a:extLst>
          </p:cNvPr>
          <p:cNvSpPr>
            <a:spLocks noGrp="1"/>
          </p:cNvSpPr>
          <p:nvPr>
            <p:ph type="title"/>
          </p:nvPr>
        </p:nvSpPr>
        <p:spPr/>
        <p:txBody>
          <a:bodyPr>
            <a:normAutofit/>
          </a:bodyPr>
          <a:lstStyle/>
          <a:p>
            <a:pPr algn="ctr"/>
            <a:r>
              <a:rPr lang="en-US" sz="5400" b="1" dirty="0">
                <a:solidFill>
                  <a:srgbClr val="6BA6C4"/>
                </a:solidFill>
                <a:latin typeface="Gidole" panose="02000503000000000000" pitchFamily="2" charset="0"/>
              </a:rPr>
              <a:t>GROWTH &amp; MARKET</a:t>
            </a:r>
          </a:p>
        </p:txBody>
      </p:sp>
      <p:graphicFrame>
        <p:nvGraphicFramePr>
          <p:cNvPr id="6" name="Chart 5">
            <a:extLst>
              <a:ext uri="{FF2B5EF4-FFF2-40B4-BE49-F238E27FC236}">
                <a16:creationId xmlns:a16="http://schemas.microsoft.com/office/drawing/2014/main" id="{9654A397-7385-954C-9F5C-2181F02AE3CE}"/>
              </a:ext>
            </a:extLst>
          </p:cNvPr>
          <p:cNvGraphicFramePr/>
          <p:nvPr>
            <p:extLst>
              <p:ext uri="{D42A27DB-BD31-4B8C-83A1-F6EECF244321}">
                <p14:modId xmlns:p14="http://schemas.microsoft.com/office/powerpoint/2010/main" val="3451454934"/>
              </p:ext>
            </p:extLst>
          </p:nvPr>
        </p:nvGraphicFramePr>
        <p:xfrm>
          <a:off x="679623" y="1690688"/>
          <a:ext cx="4905631" cy="485839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D1F53AB-C754-1C48-9968-5A56E715D317}"/>
              </a:ext>
            </a:extLst>
          </p:cNvPr>
          <p:cNvSpPr txBox="1"/>
          <p:nvPr/>
        </p:nvSpPr>
        <p:spPr>
          <a:xfrm>
            <a:off x="5721178" y="1690688"/>
            <a:ext cx="6116595" cy="4247317"/>
          </a:xfrm>
          <a:prstGeom prst="rect">
            <a:avLst/>
          </a:prstGeom>
          <a:noFill/>
        </p:spPr>
        <p:txBody>
          <a:bodyPr wrap="square" rtlCol="0">
            <a:spAutoFit/>
          </a:bodyPr>
          <a:lstStyle/>
          <a:p>
            <a:r>
              <a:rPr lang="en-US" dirty="0"/>
              <a:t>The graph shows average daily gain reports for grower to finished pigs based off one whole year of data without the addition of Anolyte vs one whole year with the addition of Anolyte. As a result, client has significant more space in feeder barn with more throughput, and is in the process of increasing his sows herd from 550 to 700 sows we can confidently say. That client has a magnificent 43% increase in average daily gain resulting in many $$$.</a:t>
            </a:r>
          </a:p>
          <a:p>
            <a:endParaRPr lang="en-US" dirty="0"/>
          </a:p>
          <a:p>
            <a:r>
              <a:rPr lang="en-US" dirty="0"/>
              <a:t>Also the graph shows average days to market reports for grower to finished pigs based off 5 months of data from Jan. to May with out Anolyte in 2015, and with Anolyte 2016. Nothing has changed in this operation besides the addition of Anolyte. This is HUGE for your bottom line.</a:t>
            </a:r>
          </a:p>
          <a:p>
            <a:endParaRPr lang="en-US" dirty="0"/>
          </a:p>
        </p:txBody>
      </p:sp>
    </p:spTree>
    <p:extLst>
      <p:ext uri="{BB962C8B-B14F-4D97-AF65-F5344CB8AC3E}">
        <p14:creationId xmlns:p14="http://schemas.microsoft.com/office/powerpoint/2010/main" val="191849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8F9E2A7D-3171-2E4B-9498-5D75E7FC468B}"/>
              </a:ext>
            </a:extLst>
          </p:cNvPr>
          <p:cNvPicPr>
            <a:picLocks noGrp="1" noChangeAspect="1"/>
          </p:cNvPicPr>
          <p:nvPr>
            <p:ph sz="quarter" idx="4"/>
          </p:nvPr>
        </p:nvPicPr>
        <p:blipFill>
          <a:blip r:embed="rId2"/>
          <a:stretch>
            <a:fillRect/>
          </a:stretch>
        </p:blipFill>
        <p:spPr>
          <a:xfrm>
            <a:off x="6640054" y="1755025"/>
            <a:ext cx="2877543" cy="3657600"/>
          </a:xfrm>
        </p:spPr>
      </p:pic>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A9E13633-FEE9-9A4A-B672-D42CF4C1A88F}"/>
              </a:ext>
            </a:extLst>
          </p:cNvPr>
          <p:cNvSpPr>
            <a:spLocks noGrp="1"/>
          </p:cNvSpPr>
          <p:nvPr>
            <p:ph type="title"/>
          </p:nvPr>
        </p:nvSpPr>
        <p:spPr/>
        <p:txBody>
          <a:bodyPr>
            <a:normAutofit/>
          </a:bodyPr>
          <a:lstStyle/>
          <a:p>
            <a:pPr algn="ctr"/>
            <a:r>
              <a:rPr lang="en-US" sz="6000" b="1" dirty="0">
                <a:solidFill>
                  <a:srgbClr val="6BA6C4"/>
                </a:solidFill>
                <a:latin typeface="Gidole" panose="02000503000000000000" pitchFamily="2" charset="0"/>
              </a:rPr>
              <a:t>ANOYLYTE DOSING</a:t>
            </a:r>
          </a:p>
        </p:txBody>
      </p:sp>
      <p:sp>
        <p:nvSpPr>
          <p:cNvPr id="6" name="Text Placeholder 5">
            <a:extLst>
              <a:ext uri="{FF2B5EF4-FFF2-40B4-BE49-F238E27FC236}">
                <a16:creationId xmlns:a16="http://schemas.microsoft.com/office/drawing/2014/main" id="{E390C9EF-11CA-9F47-81BE-CFA95506173B}"/>
              </a:ext>
            </a:extLst>
          </p:cNvPr>
          <p:cNvSpPr>
            <a:spLocks noGrp="1"/>
          </p:cNvSpPr>
          <p:nvPr>
            <p:ph type="body" idx="1"/>
          </p:nvPr>
        </p:nvSpPr>
        <p:spPr>
          <a:xfrm>
            <a:off x="183315" y="2670511"/>
            <a:ext cx="2150547" cy="1816353"/>
          </a:xfrm>
        </p:spPr>
        <p:txBody>
          <a:bodyPr>
            <a:normAutofit fontScale="92500"/>
          </a:bodyPr>
          <a:lstStyle/>
          <a:p>
            <a:pPr algn="ctr"/>
            <a:r>
              <a:rPr lang="en-US" dirty="0">
                <a:solidFill>
                  <a:srgbClr val="143955"/>
                </a:solidFill>
                <a:latin typeface="Gidole" panose="02000503000000000000" pitchFamily="2" charset="0"/>
              </a:rPr>
              <a:t>THE EXCESSIVE BIOFILM IS A </a:t>
            </a:r>
          </a:p>
          <a:p>
            <a:pPr algn="ctr"/>
            <a:r>
              <a:rPr lang="en-US" dirty="0">
                <a:solidFill>
                  <a:srgbClr val="143955"/>
                </a:solidFill>
                <a:latin typeface="Gidole" panose="02000503000000000000" pitchFamily="2" charset="0"/>
              </a:rPr>
              <a:t>RESULT OF INEFFICIENT DISINFECTION</a:t>
            </a:r>
          </a:p>
        </p:txBody>
      </p:sp>
      <p:pic>
        <p:nvPicPr>
          <p:cNvPr id="11" name="Content Placeholder 10">
            <a:extLst>
              <a:ext uri="{FF2B5EF4-FFF2-40B4-BE49-F238E27FC236}">
                <a16:creationId xmlns:a16="http://schemas.microsoft.com/office/drawing/2014/main" id="{38B4F457-D748-4548-BEB2-AD3544C4B4F6}"/>
              </a:ext>
            </a:extLst>
          </p:cNvPr>
          <p:cNvPicPr>
            <a:picLocks noGrp="1" noChangeAspect="1"/>
          </p:cNvPicPr>
          <p:nvPr>
            <p:ph sz="half" idx="2"/>
          </p:nvPr>
        </p:nvPicPr>
        <p:blipFill>
          <a:blip r:embed="rId4"/>
          <a:stretch>
            <a:fillRect/>
          </a:stretch>
        </p:blipFill>
        <p:spPr>
          <a:xfrm>
            <a:off x="2394760" y="1749888"/>
            <a:ext cx="2943497" cy="3657600"/>
          </a:xfrm>
        </p:spPr>
      </p:pic>
      <p:sp>
        <p:nvSpPr>
          <p:cNvPr id="8" name="Text Placeholder 7">
            <a:extLst>
              <a:ext uri="{FF2B5EF4-FFF2-40B4-BE49-F238E27FC236}">
                <a16:creationId xmlns:a16="http://schemas.microsoft.com/office/drawing/2014/main" id="{FF70BD31-7383-FB47-8007-C1ECF2784617}"/>
              </a:ext>
            </a:extLst>
          </p:cNvPr>
          <p:cNvSpPr>
            <a:spLocks noGrp="1"/>
          </p:cNvSpPr>
          <p:nvPr>
            <p:ph type="body" sz="quarter" idx="3"/>
          </p:nvPr>
        </p:nvSpPr>
        <p:spPr>
          <a:xfrm>
            <a:off x="9639393" y="2840065"/>
            <a:ext cx="2360002" cy="1484077"/>
          </a:xfrm>
        </p:spPr>
        <p:txBody>
          <a:bodyPr>
            <a:normAutofit fontScale="92500"/>
          </a:bodyPr>
          <a:lstStyle/>
          <a:p>
            <a:pPr algn="ctr"/>
            <a:r>
              <a:rPr lang="en-US" dirty="0">
                <a:solidFill>
                  <a:srgbClr val="143955"/>
                </a:solidFill>
                <a:latin typeface="Gidole" panose="02000503000000000000" pitchFamily="2" charset="0"/>
              </a:rPr>
              <a:t>NO ADDITIONAL LINE CLEANING CHEMICALS WERE USED</a:t>
            </a:r>
          </a:p>
        </p:txBody>
      </p:sp>
      <p:sp>
        <p:nvSpPr>
          <p:cNvPr id="12" name="TextBox 11">
            <a:extLst>
              <a:ext uri="{FF2B5EF4-FFF2-40B4-BE49-F238E27FC236}">
                <a16:creationId xmlns:a16="http://schemas.microsoft.com/office/drawing/2014/main" id="{706B6827-EB41-574C-BB6F-47D169345364}"/>
              </a:ext>
            </a:extLst>
          </p:cNvPr>
          <p:cNvSpPr txBox="1"/>
          <p:nvPr/>
        </p:nvSpPr>
        <p:spPr>
          <a:xfrm>
            <a:off x="2739572" y="4207157"/>
            <a:ext cx="2208179" cy="1200329"/>
          </a:xfrm>
          <a:prstGeom prst="rect">
            <a:avLst/>
          </a:prstGeom>
          <a:noFill/>
        </p:spPr>
        <p:txBody>
          <a:bodyPr wrap="square" rtlCol="0">
            <a:spAutoFit/>
          </a:bodyPr>
          <a:lstStyle/>
          <a:p>
            <a:pPr algn="ctr"/>
            <a:r>
              <a:rPr lang="en-US" sz="2400" b="1" dirty="0">
                <a:solidFill>
                  <a:srgbClr val="FF0000"/>
                </a:solidFill>
                <a:latin typeface="Gidole" panose="02000503000000000000" pitchFamily="2" charset="0"/>
              </a:rPr>
              <a:t>BEFORE </a:t>
            </a:r>
          </a:p>
          <a:p>
            <a:pPr algn="ctr"/>
            <a:r>
              <a:rPr lang="en-US" sz="2400" b="1" dirty="0">
                <a:solidFill>
                  <a:srgbClr val="FF0000"/>
                </a:solidFill>
                <a:latin typeface="Gidole" panose="02000503000000000000" pitchFamily="2" charset="0"/>
              </a:rPr>
              <a:t>ANOYLYTE DOSING</a:t>
            </a:r>
          </a:p>
        </p:txBody>
      </p:sp>
      <p:sp>
        <p:nvSpPr>
          <p:cNvPr id="15" name="TextBox 14">
            <a:extLst>
              <a:ext uri="{FF2B5EF4-FFF2-40B4-BE49-F238E27FC236}">
                <a16:creationId xmlns:a16="http://schemas.microsoft.com/office/drawing/2014/main" id="{CA9EAE5B-DCBE-7443-8E8E-CB5459D89292}"/>
              </a:ext>
            </a:extLst>
          </p:cNvPr>
          <p:cNvSpPr txBox="1"/>
          <p:nvPr/>
        </p:nvSpPr>
        <p:spPr>
          <a:xfrm>
            <a:off x="6974735" y="4200660"/>
            <a:ext cx="2208179" cy="1200329"/>
          </a:xfrm>
          <a:prstGeom prst="rect">
            <a:avLst/>
          </a:prstGeom>
          <a:noFill/>
        </p:spPr>
        <p:txBody>
          <a:bodyPr wrap="square" rtlCol="0">
            <a:spAutoFit/>
          </a:bodyPr>
          <a:lstStyle/>
          <a:p>
            <a:pPr algn="ctr"/>
            <a:r>
              <a:rPr lang="en-US" sz="2400" b="1" dirty="0">
                <a:solidFill>
                  <a:srgbClr val="FF0000"/>
                </a:solidFill>
                <a:latin typeface="Gidole" panose="02000503000000000000" pitchFamily="2" charset="0"/>
              </a:rPr>
              <a:t>AFTER </a:t>
            </a:r>
          </a:p>
          <a:p>
            <a:pPr algn="ctr"/>
            <a:r>
              <a:rPr lang="en-US" sz="2400" b="1" dirty="0">
                <a:solidFill>
                  <a:srgbClr val="FF0000"/>
                </a:solidFill>
                <a:latin typeface="Gidole" panose="02000503000000000000" pitchFamily="2" charset="0"/>
              </a:rPr>
              <a:t>ANOYLYTE DOSING</a:t>
            </a:r>
          </a:p>
        </p:txBody>
      </p:sp>
    </p:spTree>
    <p:extLst>
      <p:ext uri="{BB962C8B-B14F-4D97-AF65-F5344CB8AC3E}">
        <p14:creationId xmlns:p14="http://schemas.microsoft.com/office/powerpoint/2010/main" val="1438239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90DC4B1E-6C04-5D4E-810F-2F1AD464A298}"/>
              </a:ext>
            </a:extLst>
          </p:cNvPr>
          <p:cNvSpPr>
            <a:spLocks noGrp="1"/>
          </p:cNvSpPr>
          <p:nvPr>
            <p:ph type="title"/>
          </p:nvPr>
        </p:nvSpPr>
        <p:spPr/>
        <p:txBody>
          <a:bodyPr>
            <a:normAutofit/>
          </a:bodyPr>
          <a:lstStyle/>
          <a:p>
            <a:pPr algn="ctr"/>
            <a:r>
              <a:rPr lang="en-US" altLang="en-US" sz="6700" b="1" dirty="0">
                <a:solidFill>
                  <a:srgbClr val="6BA6C4"/>
                </a:solidFill>
                <a:latin typeface="Gidole" panose="02000503000000000000" pitchFamily="2" charset="0"/>
                <a:ea typeface="Times New Roman" pitchFamily="18" charset="0"/>
                <a:cs typeface="Arial" pitchFamily="34" charset="0"/>
              </a:rPr>
              <a:t>CHLORINATION VS. ANOLYTE</a:t>
            </a:r>
            <a:br>
              <a:rPr lang="en-US" altLang="en-US" dirty="0">
                <a:latin typeface="Arial" pitchFamily="34" charset="0"/>
                <a:cs typeface="Arial" pitchFamily="34" charset="0"/>
              </a:rPr>
            </a:br>
            <a:r>
              <a:rPr lang="en-US" altLang="en-US" sz="2000" dirty="0">
                <a:solidFill>
                  <a:srgbClr val="143955"/>
                </a:solidFill>
                <a:latin typeface="Gidole" panose="02000503000000000000" pitchFamily="2" charset="0"/>
                <a:ea typeface="Times New Roman" pitchFamily="18" charset="0"/>
                <a:cs typeface="Arial" pitchFamily="34" charset="0"/>
              </a:rPr>
              <a:t>Anolyte is safer and more effective in eradicating hazardous conditions such as Legionella</a:t>
            </a:r>
            <a:endParaRPr lang="en-US" dirty="0">
              <a:solidFill>
                <a:srgbClr val="143955"/>
              </a:solidFill>
              <a:latin typeface="Gidole" panose="02000503000000000000" pitchFamily="2" charset="0"/>
            </a:endParaRPr>
          </a:p>
        </p:txBody>
      </p:sp>
      <p:sp>
        <p:nvSpPr>
          <p:cNvPr id="7" name="Content Placeholder 6">
            <a:extLst>
              <a:ext uri="{FF2B5EF4-FFF2-40B4-BE49-F238E27FC236}">
                <a16:creationId xmlns:a16="http://schemas.microsoft.com/office/drawing/2014/main" id="{7CF92339-DDC5-CF4C-A9A3-F827DF9250AB}"/>
              </a:ext>
            </a:extLst>
          </p:cNvPr>
          <p:cNvSpPr>
            <a:spLocks noGrp="1"/>
          </p:cNvSpPr>
          <p:nvPr>
            <p:ph idx="1"/>
          </p:nvPr>
        </p:nvSpPr>
        <p:spPr/>
        <p:txBody>
          <a:bodyPr/>
          <a:lstStyle/>
          <a:p>
            <a:endParaRPr lang="en-US" dirty="0"/>
          </a:p>
        </p:txBody>
      </p:sp>
      <p:graphicFrame>
        <p:nvGraphicFramePr>
          <p:cNvPr id="8" name="Content Placeholder 5">
            <a:extLst>
              <a:ext uri="{FF2B5EF4-FFF2-40B4-BE49-F238E27FC236}">
                <a16:creationId xmlns:a16="http://schemas.microsoft.com/office/drawing/2014/main" id="{C5111C9A-028A-1448-A0E0-2718346B7056}"/>
              </a:ext>
            </a:extLst>
          </p:cNvPr>
          <p:cNvGraphicFramePr>
            <a:graphicFrameLocks/>
          </p:cNvGraphicFramePr>
          <p:nvPr>
            <p:extLst>
              <p:ext uri="{D42A27DB-BD31-4B8C-83A1-F6EECF244321}">
                <p14:modId xmlns:p14="http://schemas.microsoft.com/office/powerpoint/2010/main" val="3737201204"/>
              </p:ext>
            </p:extLst>
          </p:nvPr>
        </p:nvGraphicFramePr>
        <p:xfrm>
          <a:off x="150342" y="1775912"/>
          <a:ext cx="11888353" cy="4884380"/>
        </p:xfrm>
        <a:graphic>
          <a:graphicData uri="http://schemas.openxmlformats.org/drawingml/2006/table">
            <a:tbl>
              <a:tblPr firstRow="1" firstCol="1" bandRow="1">
                <a:tableStyleId>{5C22544A-7EE6-4342-B048-85BDC9FD1C3A}</a:tableStyleId>
              </a:tblPr>
              <a:tblGrid>
                <a:gridCol w="3324709">
                  <a:extLst>
                    <a:ext uri="{9D8B030D-6E8A-4147-A177-3AD203B41FA5}">
                      <a16:colId xmlns:a16="http://schemas.microsoft.com/office/drawing/2014/main" val="20000"/>
                    </a:ext>
                  </a:extLst>
                </a:gridCol>
                <a:gridCol w="3727703">
                  <a:extLst>
                    <a:ext uri="{9D8B030D-6E8A-4147-A177-3AD203B41FA5}">
                      <a16:colId xmlns:a16="http://schemas.microsoft.com/office/drawing/2014/main" val="20001"/>
                    </a:ext>
                  </a:extLst>
                </a:gridCol>
                <a:gridCol w="4835941">
                  <a:extLst>
                    <a:ext uri="{9D8B030D-6E8A-4147-A177-3AD203B41FA5}">
                      <a16:colId xmlns:a16="http://schemas.microsoft.com/office/drawing/2014/main" val="20002"/>
                    </a:ext>
                  </a:extLst>
                </a:gridCol>
              </a:tblGrid>
              <a:tr h="223074">
                <a:tc>
                  <a:txBody>
                    <a:bodyPr/>
                    <a:lstStyle/>
                    <a:p>
                      <a:pPr algn="ctr" rtl="0" fontAlgn="t"/>
                      <a:r>
                        <a:rPr lang="en-US" sz="1400" u="none" strike="noStrike" dirty="0">
                          <a:effectLst>
                            <a:outerShdw blurRad="50800" dist="38100" algn="tr" rotWithShape="0">
                              <a:prstClr val="black">
                                <a:alpha val="40000"/>
                              </a:prstClr>
                            </a:outerShdw>
                          </a:effectLst>
                        </a:rPr>
                        <a:t> </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CHLORINATION</a:t>
                      </a:r>
                      <a:endParaRPr lang="en-US" sz="1400" b="1" i="0" u="none" strike="noStrike">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ANOLYTE</a:t>
                      </a:r>
                      <a:endParaRPr lang="en-US" sz="1400" b="1" i="0" u="none" strike="noStrike">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3074">
                <a:tc>
                  <a:txBody>
                    <a:bodyPr/>
                    <a:lstStyle/>
                    <a:p>
                      <a:pPr algn="ctr" rtl="0" fontAlgn="t"/>
                      <a:r>
                        <a:rPr lang="en-US" sz="1400" u="none" strike="noStrike" dirty="0">
                          <a:effectLst>
                            <a:outerShdw blurRad="50800" dist="38100" algn="tr" rotWithShape="0">
                              <a:prstClr val="black">
                                <a:alpha val="40000"/>
                              </a:prstClr>
                            </a:outerShdw>
                          </a:effectLst>
                        </a:rPr>
                        <a:t>Solution</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Sodium Hypochlorite Solution</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Hypochlorous Acid Solution</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3074">
                <a:tc>
                  <a:txBody>
                    <a:bodyPr/>
                    <a:lstStyle/>
                    <a:p>
                      <a:pPr algn="ctr" rtl="0" fontAlgn="t"/>
                      <a:r>
                        <a:rPr lang="en-US" sz="1400" u="none" strike="noStrike" dirty="0">
                          <a:effectLst>
                            <a:outerShdw blurRad="50800" dist="38100" algn="tr" rotWithShape="0">
                              <a:prstClr val="black">
                                <a:alpha val="40000"/>
                              </a:prstClr>
                            </a:outerShdw>
                          </a:effectLst>
                        </a:rPr>
                        <a:t>Compound Description</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NAOCL</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HOCL</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3074">
                <a:tc>
                  <a:txBody>
                    <a:bodyPr/>
                    <a:lstStyle/>
                    <a:p>
                      <a:pPr algn="ctr" rtl="0" fontAlgn="t"/>
                      <a:r>
                        <a:rPr lang="en-US" sz="1400" u="none" strike="noStrike">
                          <a:effectLst>
                            <a:outerShdw blurRad="50800" dist="38100" algn="tr" rotWithShape="0">
                              <a:prstClr val="black">
                                <a:alpha val="40000"/>
                              </a:prstClr>
                            </a:outerShdw>
                          </a:effectLst>
                        </a:rPr>
                        <a:t>Other Name</a:t>
                      </a:r>
                      <a:endParaRPr lang="en-US" sz="1400" b="1" i="0" u="none" strike="noStrike">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Bleach</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Anolyte</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0190">
                <a:tc>
                  <a:txBody>
                    <a:bodyPr/>
                    <a:lstStyle/>
                    <a:p>
                      <a:pPr algn="ctr" rtl="0" fontAlgn="t"/>
                      <a:r>
                        <a:rPr lang="en-US" sz="1400" u="none" strike="noStrike" dirty="0">
                          <a:effectLst>
                            <a:outerShdw blurRad="50800" dist="38100" algn="tr" rotWithShape="0">
                              <a:prstClr val="black">
                                <a:alpha val="40000"/>
                              </a:prstClr>
                            </a:outerShdw>
                          </a:effectLst>
                        </a:rPr>
                        <a:t>Usage level</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50 ppm</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0.25 to 5 ppm (even at 500ppm it is Not harmful to people or animals)</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74421">
                <a:tc>
                  <a:txBody>
                    <a:bodyPr/>
                    <a:lstStyle/>
                    <a:p>
                      <a:pPr algn="ctr" rtl="0" fontAlgn="t"/>
                      <a:r>
                        <a:rPr lang="en-US" sz="1400" u="none" strike="noStrike" dirty="0">
                          <a:effectLst>
                            <a:outerShdw blurRad="50800" dist="38100" algn="tr" rotWithShape="0">
                              <a:prstClr val="black">
                                <a:alpha val="40000"/>
                              </a:prstClr>
                            </a:outerShdw>
                          </a:effectLst>
                        </a:rPr>
                        <a:t>MSDS Statements</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dirty="0">
                          <a:effectLst>
                            <a:outerShdw blurRad="50800" dist="38100" algn="tr" rotWithShape="0">
                              <a:prstClr val="black">
                                <a:alpha val="40000"/>
                              </a:prstClr>
                            </a:outerShdw>
                          </a:effectLst>
                        </a:rPr>
                        <a:t>Very hazardous in case of skin contact, eye contact, ingestion. It is an irritant and corrosive. Prolonged exposure may result in skin burns and ulcerations</a:t>
                      </a:r>
                      <a:endParaRPr lang="en-US" sz="1400" b="0" i="0" u="none" strike="noStrike" dirty="0">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Under normal use conditions the likelihood of any adverse health effects are low. The solution is recommended for treatment of infected or purulent wounds. If any irritation occurs, flush with water. </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3074">
                <a:tc>
                  <a:txBody>
                    <a:bodyPr/>
                    <a:lstStyle/>
                    <a:p>
                      <a:pPr algn="ctr" rtl="0" fontAlgn="t"/>
                      <a:r>
                        <a:rPr lang="en-US" sz="1400" u="none" strike="noStrike">
                          <a:effectLst>
                            <a:outerShdw blurRad="50800" dist="38100" algn="tr" rotWithShape="0">
                              <a:prstClr val="black">
                                <a:alpha val="40000"/>
                              </a:prstClr>
                            </a:outerShdw>
                          </a:effectLst>
                        </a:rPr>
                        <a:t>Dose level  harmful to people</a:t>
                      </a:r>
                      <a:endParaRPr lang="en-US" sz="1400" b="1" i="0" u="none" strike="noStrike">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Yes</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No</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3074">
                <a:tc>
                  <a:txBody>
                    <a:bodyPr/>
                    <a:lstStyle/>
                    <a:p>
                      <a:pPr algn="ctr" rtl="0" fontAlgn="t"/>
                      <a:r>
                        <a:rPr lang="en-US" sz="1400" u="none" strike="noStrike" dirty="0">
                          <a:effectLst>
                            <a:outerShdw blurRad="50800" dist="38100" algn="tr" rotWithShape="0">
                              <a:prstClr val="black">
                                <a:alpha val="40000"/>
                              </a:prstClr>
                            </a:outerShdw>
                          </a:effectLst>
                        </a:rPr>
                        <a:t>Kills Legionella</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Yes</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Yes</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88158">
                <a:tc>
                  <a:txBody>
                    <a:bodyPr/>
                    <a:lstStyle/>
                    <a:p>
                      <a:pPr algn="ctr" rtl="0" fontAlgn="t"/>
                      <a:r>
                        <a:rPr lang="en-US" sz="1400" u="none" strike="noStrike" dirty="0">
                          <a:effectLst>
                            <a:outerShdw blurRad="50800" dist="38100" algn="tr" rotWithShape="0">
                              <a:prstClr val="black">
                                <a:alpha val="40000"/>
                              </a:prstClr>
                            </a:outerShdw>
                          </a:effectLst>
                        </a:rPr>
                        <a:t>Removes Biofilm and Scale, eliminating hidden legionella and other bacteria</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No</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Yes</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23074">
                <a:tc>
                  <a:txBody>
                    <a:bodyPr/>
                    <a:lstStyle/>
                    <a:p>
                      <a:pPr algn="ctr" rtl="0" fontAlgn="t"/>
                      <a:r>
                        <a:rPr lang="en-US" sz="1400" u="none" strike="noStrike" dirty="0">
                          <a:effectLst>
                            <a:outerShdw blurRad="50800" dist="38100" algn="tr" rotWithShape="0">
                              <a:prstClr val="black">
                                <a:alpha val="40000"/>
                              </a:prstClr>
                            </a:outerShdw>
                          </a:effectLst>
                        </a:rPr>
                        <a:t>At high pH</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Hypochlorite Ion (OCl-)</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dirty="0">
                          <a:effectLst>
                            <a:outerShdw blurRad="50800" dist="38100" algn="tr" rotWithShape="0">
                              <a:prstClr val="black">
                                <a:alpha val="40000"/>
                              </a:prstClr>
                            </a:outerShdw>
                          </a:effectLst>
                        </a:rPr>
                        <a:t>Hypochlorous Acid (</a:t>
                      </a:r>
                      <a:r>
                        <a:rPr lang="en-US" sz="1400" u="none" strike="noStrike" dirty="0" err="1">
                          <a:effectLst>
                            <a:outerShdw blurRad="50800" dist="38100" algn="tr" rotWithShape="0">
                              <a:prstClr val="black">
                                <a:alpha val="40000"/>
                              </a:prstClr>
                            </a:outerShdw>
                          </a:effectLst>
                        </a:rPr>
                        <a:t>HOCl</a:t>
                      </a:r>
                      <a:r>
                        <a:rPr lang="en-US" sz="1400" u="none" strike="noStrike" dirty="0">
                          <a:effectLst>
                            <a:outerShdw blurRad="50800" dist="38100" algn="tr" rotWithShape="0">
                              <a:prstClr val="black">
                                <a:alpha val="40000"/>
                              </a:prstClr>
                            </a:outerShdw>
                          </a:effectLst>
                        </a:rPr>
                        <a:t>)</a:t>
                      </a:r>
                      <a:endParaRPr lang="en-US" sz="1400" b="0" i="0" u="none" strike="noStrike" dirty="0">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82998">
                <a:tc>
                  <a:txBody>
                    <a:bodyPr/>
                    <a:lstStyle/>
                    <a:p>
                      <a:pPr algn="ctr" rtl="0" fontAlgn="t"/>
                      <a:r>
                        <a:rPr lang="en-US" sz="1400" u="none" strike="noStrike" dirty="0">
                          <a:effectLst>
                            <a:outerShdw blurRad="50800" dist="38100" algn="tr" rotWithShape="0">
                              <a:prstClr val="black">
                                <a:alpha val="40000"/>
                              </a:prstClr>
                            </a:outerShdw>
                          </a:effectLst>
                        </a:rPr>
                        <a:t>Contact time</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dirty="0">
                          <a:effectLst>
                            <a:outerShdw blurRad="50800" dist="38100" algn="tr" rotWithShape="0">
                              <a:prstClr val="black">
                                <a:alpha val="40000"/>
                              </a:prstClr>
                            </a:outerShdw>
                          </a:effectLst>
                        </a:rPr>
                        <a:t> </a:t>
                      </a:r>
                      <a:endParaRPr lang="en-US" sz="1400" b="0" i="0" u="none" strike="noStrike" dirty="0">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dirty="0">
                          <a:effectLst>
                            <a:outerShdw blurRad="50800" dist="38100" algn="tr" rotWithShape="0">
                              <a:prstClr val="black">
                                <a:alpha val="40000"/>
                              </a:prstClr>
                            </a:outerShdw>
                          </a:effectLst>
                        </a:rPr>
                        <a:t>Requires the shorted time to achieve a 99% kill of E. coli</a:t>
                      </a:r>
                      <a:endParaRPr lang="en-US" sz="1400" b="0" i="0" u="none" strike="noStrike" dirty="0">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3074">
                <a:tc>
                  <a:txBody>
                    <a:bodyPr/>
                    <a:lstStyle/>
                    <a:p>
                      <a:pPr algn="ctr" rtl="0" fontAlgn="t"/>
                      <a:r>
                        <a:rPr lang="en-US" sz="1400" u="none" strike="noStrike">
                          <a:effectLst>
                            <a:outerShdw blurRad="50800" dist="38100" algn="tr" rotWithShape="0">
                              <a:prstClr val="black">
                                <a:alpha val="40000"/>
                              </a:prstClr>
                            </a:outerShdw>
                          </a:effectLst>
                        </a:rPr>
                        <a:t>Shelf-life</a:t>
                      </a:r>
                      <a:endParaRPr lang="en-US" sz="1400" b="1" i="0" u="none" strike="noStrike">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dirty="0">
                          <a:effectLst>
                            <a:outerShdw blurRad="50800" dist="38100" algn="tr" rotWithShape="0">
                              <a:prstClr val="black">
                                <a:alpha val="40000"/>
                              </a:prstClr>
                            </a:outerShdw>
                          </a:effectLst>
                        </a:rPr>
                        <a:t>Lye added resulting in burn potential</a:t>
                      </a:r>
                      <a:endParaRPr lang="en-US" sz="1400" b="0" i="0" u="none" strike="noStrike" dirty="0">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dirty="0">
                          <a:effectLst>
                            <a:outerShdw blurRad="50800" dist="38100" algn="tr" rotWithShape="0">
                              <a:prstClr val="black">
                                <a:alpha val="40000"/>
                              </a:prstClr>
                            </a:outerShdw>
                          </a:effectLst>
                        </a:rPr>
                        <a:t>No Lye added</a:t>
                      </a:r>
                      <a:endParaRPr lang="en-US" sz="1400" b="0" i="0" u="none" strike="noStrike" dirty="0">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23074">
                <a:tc>
                  <a:txBody>
                    <a:bodyPr/>
                    <a:lstStyle/>
                    <a:p>
                      <a:pPr algn="ctr" rtl="0" fontAlgn="t"/>
                      <a:r>
                        <a:rPr lang="en-US" sz="1400" u="none" strike="noStrike">
                          <a:effectLst>
                            <a:outerShdw blurRad="50800" dist="38100" algn="tr" rotWithShape="0">
                              <a:prstClr val="black">
                                <a:alpha val="40000"/>
                              </a:prstClr>
                            </a:outerShdw>
                          </a:effectLst>
                        </a:rPr>
                        <a:t>Biocidal impact</a:t>
                      </a:r>
                      <a:endParaRPr lang="en-US" sz="1400" b="1" i="0" u="none" strike="noStrike">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Only as disinfectant</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a:effectLst>
                            <a:outerShdw blurRad="50800" dist="38100" algn="tr" rotWithShape="0">
                              <a:prstClr val="black">
                                <a:alpha val="40000"/>
                              </a:prstClr>
                            </a:outerShdw>
                          </a:effectLst>
                        </a:rPr>
                        <a:t>As Disinfectant and sporicidal agent</a:t>
                      </a:r>
                      <a:endParaRPr lang="en-US" sz="1400" b="0" i="0" u="none" strike="noStrike">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790947">
                <a:tc>
                  <a:txBody>
                    <a:bodyPr/>
                    <a:lstStyle/>
                    <a:p>
                      <a:pPr algn="ctr" rtl="0" fontAlgn="t"/>
                      <a:r>
                        <a:rPr lang="en-US" sz="1400" u="none" strike="noStrike" dirty="0">
                          <a:effectLst>
                            <a:outerShdw blurRad="50800" dist="38100" algn="tr" rotWithShape="0">
                              <a:prstClr val="black">
                                <a:alpha val="40000"/>
                              </a:prstClr>
                            </a:outerShdw>
                          </a:effectLst>
                        </a:rPr>
                        <a:t>Resistance</a:t>
                      </a:r>
                      <a:endParaRPr lang="en-US" sz="1400" b="1" i="0" u="none" strike="noStrike" dirty="0">
                        <a:solidFill>
                          <a:srgbClr val="FFFFFF"/>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dirty="0">
                          <a:effectLst>
                            <a:outerShdw blurRad="50800" dist="38100" algn="tr" rotWithShape="0">
                              <a:prstClr val="black">
                                <a:alpha val="40000"/>
                              </a:prstClr>
                            </a:outerShdw>
                          </a:effectLst>
                        </a:rPr>
                        <a:t>Bacteria develops resistance to bleach due to its method of attack and residual organisms, biofilm remaining, and interaction with detergents</a:t>
                      </a:r>
                      <a:endParaRPr lang="en-US" sz="1400" b="0" i="0" u="none" strike="noStrike" dirty="0">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u="none" strike="noStrike" dirty="0">
                          <a:effectLst>
                            <a:outerShdw blurRad="50800" dist="38100" algn="tr" rotWithShape="0">
                              <a:prstClr val="black">
                                <a:alpha val="40000"/>
                              </a:prstClr>
                            </a:outerShdw>
                          </a:effectLst>
                        </a:rPr>
                        <a:t>Bacteria does not develop a the same type of resistance due to impact at cellular level, destroys biofilm, and no need for significant detergent use.</a:t>
                      </a:r>
                      <a:endParaRPr lang="en-US" sz="1400" b="0" i="0" u="none" strike="noStrike" dirty="0">
                        <a:solidFill>
                          <a:srgbClr val="000000"/>
                        </a:solidFill>
                        <a:effectLst>
                          <a:outerShdw blurRad="50800" dist="38100" algn="tr" rotWithShape="0">
                            <a:prstClr val="black">
                              <a:alpha val="40000"/>
                            </a:prstClr>
                          </a:outerShdw>
                        </a:effectLst>
                        <a:latin typeface="Calibri"/>
                      </a:endParaRPr>
                    </a:p>
                  </a:txBody>
                  <a:tcPr marL="5855" marR="5855" marT="58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69007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90DC4B1E-6C04-5D4E-810F-2F1AD464A298}"/>
              </a:ext>
            </a:extLst>
          </p:cNvPr>
          <p:cNvSpPr>
            <a:spLocks noGrp="1"/>
          </p:cNvSpPr>
          <p:nvPr>
            <p:ph type="title"/>
          </p:nvPr>
        </p:nvSpPr>
        <p:spPr/>
        <p:txBody>
          <a:bodyPr>
            <a:normAutofit/>
          </a:bodyPr>
          <a:lstStyle/>
          <a:p>
            <a:pPr algn="ctr"/>
            <a:r>
              <a:rPr lang="en-US" altLang="en-US" sz="6700" b="1" dirty="0">
                <a:solidFill>
                  <a:srgbClr val="6BA6C4"/>
                </a:solidFill>
                <a:latin typeface="Gidole" panose="02000503000000000000" pitchFamily="2" charset="0"/>
                <a:ea typeface="Times New Roman" pitchFamily="18" charset="0"/>
                <a:cs typeface="Arial" pitchFamily="34" charset="0"/>
              </a:rPr>
              <a:t>CHLORINATION VS. ANOLYTE</a:t>
            </a:r>
            <a:br>
              <a:rPr lang="en-US" altLang="en-US" dirty="0">
                <a:latin typeface="Arial" pitchFamily="34" charset="0"/>
                <a:cs typeface="Arial" pitchFamily="34" charset="0"/>
              </a:rPr>
            </a:br>
            <a:r>
              <a:rPr lang="en-US" altLang="en-US" sz="2000" dirty="0">
                <a:solidFill>
                  <a:srgbClr val="143955"/>
                </a:solidFill>
                <a:latin typeface="Gidole" panose="02000503000000000000" pitchFamily="2" charset="0"/>
                <a:ea typeface="Times New Roman" pitchFamily="18" charset="0"/>
                <a:cs typeface="Arial" pitchFamily="34" charset="0"/>
              </a:rPr>
              <a:t>Anolyte is safer and more effective in eradicating hazardous conditions such as Legionella</a:t>
            </a:r>
            <a:endParaRPr lang="en-US" dirty="0">
              <a:solidFill>
                <a:srgbClr val="143955"/>
              </a:solidFill>
              <a:latin typeface="Gidole" panose="02000503000000000000" pitchFamily="2" charset="0"/>
            </a:endParaRPr>
          </a:p>
        </p:txBody>
      </p:sp>
      <p:graphicFrame>
        <p:nvGraphicFramePr>
          <p:cNvPr id="9" name="Content Placeholder 5">
            <a:extLst>
              <a:ext uri="{FF2B5EF4-FFF2-40B4-BE49-F238E27FC236}">
                <a16:creationId xmlns:a16="http://schemas.microsoft.com/office/drawing/2014/main" id="{24762224-05FC-2A4E-8D91-FE0055C5DF0A}"/>
              </a:ext>
            </a:extLst>
          </p:cNvPr>
          <p:cNvGraphicFramePr>
            <a:graphicFrameLocks noGrp="1"/>
          </p:cNvGraphicFramePr>
          <p:nvPr>
            <p:ph idx="1"/>
            <p:extLst>
              <p:ext uri="{D42A27DB-BD31-4B8C-83A1-F6EECF244321}">
                <p14:modId xmlns:p14="http://schemas.microsoft.com/office/powerpoint/2010/main" val="2153344798"/>
              </p:ext>
            </p:extLst>
          </p:nvPr>
        </p:nvGraphicFramePr>
        <p:xfrm>
          <a:off x="222422" y="1690688"/>
          <a:ext cx="11742130" cy="5038792"/>
        </p:xfrm>
        <a:graphic>
          <a:graphicData uri="http://schemas.openxmlformats.org/drawingml/2006/table">
            <a:tbl>
              <a:tblPr firstRow="1" firstCol="1" bandRow="1">
                <a:tableStyleId>{5C22544A-7EE6-4342-B048-85BDC9FD1C3A}</a:tableStyleId>
              </a:tblPr>
              <a:tblGrid>
                <a:gridCol w="1619604">
                  <a:extLst>
                    <a:ext uri="{9D8B030D-6E8A-4147-A177-3AD203B41FA5}">
                      <a16:colId xmlns:a16="http://schemas.microsoft.com/office/drawing/2014/main" val="20000"/>
                    </a:ext>
                  </a:extLst>
                </a:gridCol>
                <a:gridCol w="2226956">
                  <a:extLst>
                    <a:ext uri="{9D8B030D-6E8A-4147-A177-3AD203B41FA5}">
                      <a16:colId xmlns:a16="http://schemas.microsoft.com/office/drawing/2014/main" val="20001"/>
                    </a:ext>
                  </a:extLst>
                </a:gridCol>
                <a:gridCol w="4555136">
                  <a:extLst>
                    <a:ext uri="{9D8B030D-6E8A-4147-A177-3AD203B41FA5}">
                      <a16:colId xmlns:a16="http://schemas.microsoft.com/office/drawing/2014/main" val="20002"/>
                    </a:ext>
                  </a:extLst>
                </a:gridCol>
                <a:gridCol w="3340434">
                  <a:extLst>
                    <a:ext uri="{9D8B030D-6E8A-4147-A177-3AD203B41FA5}">
                      <a16:colId xmlns:a16="http://schemas.microsoft.com/office/drawing/2014/main" val="20003"/>
                    </a:ext>
                  </a:extLst>
                </a:gridCol>
              </a:tblGrid>
              <a:tr h="373380">
                <a:tc>
                  <a:txBody>
                    <a:bodyPr/>
                    <a:lstStyle/>
                    <a:p>
                      <a:pPr marL="0" marR="0" algn="ctr">
                        <a:lnSpc>
                          <a:spcPct val="115000"/>
                        </a:lnSpc>
                        <a:spcBef>
                          <a:spcPts val="0"/>
                        </a:spcBef>
                        <a:spcAft>
                          <a:spcPts val="0"/>
                        </a:spcAft>
                      </a:pPr>
                      <a:r>
                        <a:rPr lang="en-US" sz="1400" b="1" dirty="0">
                          <a:effectLst/>
                          <a:latin typeface="+mn-lt"/>
                        </a:rPr>
                        <a:t>Disinfectant</a:t>
                      </a:r>
                      <a:endParaRPr lang="en-US" sz="1200" b="1" dirty="0">
                        <a:effectLst/>
                        <a:latin typeface="+mn-lt"/>
                        <a:ea typeface="+mn-ea"/>
                        <a:cs typeface="Times New Roman"/>
                      </a:endParaRPr>
                    </a:p>
                  </a:txBody>
                  <a:tcPr marL="133350" marR="0" marT="95250"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effectLst/>
                          <a:latin typeface="+mn-lt"/>
                        </a:rPr>
                        <a:t>Description</a:t>
                      </a:r>
                      <a:endParaRPr lang="en-US" sz="1200" b="1">
                        <a:effectLst/>
                        <a:latin typeface="+mn-lt"/>
                        <a:ea typeface="+mn-ea"/>
                        <a:cs typeface="Times New Roman"/>
                      </a:endParaRPr>
                    </a:p>
                  </a:txBody>
                  <a:tcPr marL="133350" marR="0" marT="95250"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effectLst/>
                          <a:latin typeface="+mn-lt"/>
                        </a:rPr>
                        <a:t>Advantages</a:t>
                      </a:r>
                      <a:endParaRPr lang="en-US" sz="1200" b="1">
                        <a:effectLst/>
                        <a:latin typeface="+mn-lt"/>
                        <a:ea typeface="+mn-ea"/>
                        <a:cs typeface="Times New Roman"/>
                      </a:endParaRPr>
                    </a:p>
                  </a:txBody>
                  <a:tcPr marL="133350" marR="0" marT="95250"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mn-lt"/>
                        </a:rPr>
                        <a:t>Limitation</a:t>
                      </a:r>
                      <a:endParaRPr lang="en-US" sz="1200" b="1" dirty="0">
                        <a:effectLst/>
                        <a:latin typeface="+mn-lt"/>
                        <a:ea typeface="+mn-ea"/>
                        <a:cs typeface="Times New Roman"/>
                      </a:endParaRPr>
                    </a:p>
                  </a:txBody>
                  <a:tcPr marL="133350" marR="0" marT="95250"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75255">
                <a:tc>
                  <a:txBody>
                    <a:bodyPr/>
                    <a:lstStyle/>
                    <a:p>
                      <a:pPr marL="0" marR="0">
                        <a:lnSpc>
                          <a:spcPct val="115000"/>
                        </a:lnSpc>
                        <a:spcBef>
                          <a:spcPts val="0"/>
                        </a:spcBef>
                        <a:spcAft>
                          <a:spcPts val="0"/>
                        </a:spcAft>
                      </a:pPr>
                      <a:r>
                        <a:rPr lang="en-US" sz="1400" b="1" dirty="0">
                          <a:effectLst/>
                          <a:latin typeface="+mn-lt"/>
                          <a:ea typeface="+mn-ea"/>
                          <a:cs typeface="Arial"/>
                        </a:rPr>
                        <a:t>Anolyte</a:t>
                      </a:r>
                      <a:endParaRPr lang="en-US" sz="1600" b="1" dirty="0">
                        <a:effectLst/>
                        <a:latin typeface="+mn-lt"/>
                        <a:ea typeface="+mn-ea"/>
                        <a:cs typeface="Times New Roman"/>
                      </a:endParaRPr>
                    </a:p>
                  </a:txBody>
                  <a:tcPr marL="142875" marR="142875" marT="142875" marB="142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effectLst/>
                          <a:latin typeface="+mn-lt"/>
                          <a:ea typeface="+mn-ea"/>
                          <a:cs typeface="Arial"/>
                        </a:rPr>
                        <a:t>Electrochemical activation of brine solution in a membrane </a:t>
                      </a:r>
                      <a:r>
                        <a:rPr lang="en-US" sz="1100" b="1" dirty="0" err="1">
                          <a:effectLst/>
                          <a:latin typeface="+mn-lt"/>
                          <a:ea typeface="+mn-ea"/>
                          <a:cs typeface="Arial"/>
                        </a:rPr>
                        <a:t>electrolyser</a:t>
                      </a:r>
                      <a:endParaRPr lang="en-US" sz="1200" b="1" dirty="0">
                        <a:effectLst/>
                        <a:latin typeface="+mn-lt"/>
                        <a:ea typeface="+mn-ea"/>
                        <a:cs typeface="Times New Roman"/>
                      </a:endParaRPr>
                    </a:p>
                  </a:txBody>
                  <a:tcPr marL="142875" marR="142875" marT="142875" marB="142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Strong disinfect and and oxidation agent</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Very effective against all kinds of bacteria and viruses</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Highly effective as sporicidal agent</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Effectively eliminates bad tastes and odors</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Removes biofilms</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Significantly less formation of chlorine compounds, halogens and TMT</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No toxic by products: chlorites (ClO2) and chlorates (ClO3)</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No acute or chronic toxicity when diluted in water</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Low cost</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No transport or storage problem</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Easy and safe storage and handling</a:t>
                      </a:r>
                      <a:endParaRPr lang="en-US" sz="1400" b="1" dirty="0">
                        <a:effectLst/>
                        <a:latin typeface="+mn-lt"/>
                        <a:ea typeface="+mn-ea"/>
                        <a:cs typeface="Times New Roman"/>
                      </a:endParaRPr>
                    </a:p>
                  </a:txBody>
                  <a:tcPr marL="142875" marR="142875" marT="142875" marB="142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Ventilation might be required in the installation room to remove fumes</a:t>
                      </a:r>
                      <a:endParaRPr lang="en-US" sz="1400" b="1" dirty="0">
                        <a:effectLst/>
                        <a:latin typeface="+mn-lt"/>
                        <a:ea typeface="+mn-ea"/>
                        <a:cs typeface="Times New Roman"/>
                      </a:endParaRPr>
                    </a:p>
                  </a:txBody>
                  <a:tcPr marL="142875" marR="142875" marT="142875" marB="142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58038">
                <a:tc>
                  <a:txBody>
                    <a:bodyPr/>
                    <a:lstStyle/>
                    <a:p>
                      <a:pPr marL="0" marR="0">
                        <a:lnSpc>
                          <a:spcPct val="115000"/>
                        </a:lnSpc>
                        <a:spcBef>
                          <a:spcPts val="0"/>
                        </a:spcBef>
                        <a:spcAft>
                          <a:spcPts val="0"/>
                        </a:spcAft>
                      </a:pPr>
                      <a:r>
                        <a:rPr lang="en-US" sz="1400" b="1" dirty="0">
                          <a:effectLst/>
                          <a:latin typeface="+mn-lt"/>
                          <a:ea typeface="+mn-ea"/>
                          <a:cs typeface="Arial"/>
                        </a:rPr>
                        <a:t>Chlorine</a:t>
                      </a:r>
                      <a:endParaRPr lang="en-US" sz="1200" b="1" dirty="0">
                        <a:effectLst/>
                        <a:latin typeface="+mn-lt"/>
                        <a:ea typeface="+mn-ea"/>
                        <a:cs typeface="Times New Roman"/>
                      </a:endParaRPr>
                    </a:p>
                  </a:txBody>
                  <a:tcPr marL="142875" marR="142875" marT="142875" marB="142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effectLst/>
                          <a:latin typeface="+mn-lt"/>
                          <a:ea typeface="+mn-ea"/>
                          <a:cs typeface="Arial"/>
                        </a:rPr>
                        <a:t>Used in a gaseous state, requires strictest safety measures</a:t>
                      </a:r>
                      <a:endParaRPr lang="en-US" sz="1200" b="1" dirty="0">
                        <a:effectLst/>
                        <a:latin typeface="+mn-lt"/>
                        <a:ea typeface="+mn-ea"/>
                        <a:cs typeface="Times New Roman"/>
                      </a:endParaRPr>
                    </a:p>
                  </a:txBody>
                  <a:tcPr marL="142875" marR="142875" marT="142875" marB="142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Efficient oxidant and disinfectant</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Efficiently eliminates tastes and odors</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Featured with aftereffect</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Capable of controlling the growth of algae, biological slimes and microorganisms</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Decomposes organic contaminants (phenols…)</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Iron and magnesium oxidant. Decomposes hydrogen sulfide, cyanides, ammonium and other nitrogen compounds</a:t>
                      </a:r>
                      <a:endParaRPr lang="en-US" sz="1400" b="1" dirty="0">
                        <a:effectLst/>
                        <a:latin typeface="+mn-lt"/>
                        <a:ea typeface="+mn-ea"/>
                        <a:cs typeface="Times New Roman"/>
                      </a:endParaRPr>
                    </a:p>
                  </a:txBody>
                  <a:tcPr marL="142875" marR="142875" marT="142875" marB="142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Strict requirements for transportation and storage</a:t>
                      </a:r>
                      <a:endParaRPr lang="en-US" sz="1400" b="1" dirty="0">
                        <a:effectLst/>
                        <a:latin typeface="+mn-lt"/>
                        <a:ea typeface="+mn-ea"/>
                        <a:cs typeface="Times New Roman"/>
                      </a:endParaRPr>
                    </a:p>
                    <a:p>
                      <a:pPr marL="342900" marR="0" lvl="0" indent="-342900">
                        <a:lnSpc>
                          <a:spcPct val="115000"/>
                        </a:lnSpc>
                        <a:spcBef>
                          <a:spcPts val="0"/>
                        </a:spcBef>
                        <a:spcAft>
                          <a:spcPts val="0"/>
                        </a:spcAft>
                        <a:buSzPts val="1000"/>
                        <a:buFont typeface="Symbol"/>
                        <a:buChar char=""/>
                      </a:pPr>
                      <a:r>
                        <a:rPr lang="en-US" sz="1100" b="1" dirty="0">
                          <a:effectLst/>
                          <a:latin typeface="+mn-lt"/>
                          <a:ea typeface="+mn-ea"/>
                          <a:cs typeface="Arial"/>
                        </a:rPr>
                        <a:t>Potential danger for health in case of a leak. Formation of disinfection byproducts, such as chloroform. The MAC in water will be increased in the near future from 60 </a:t>
                      </a:r>
                      <a:r>
                        <a:rPr lang="en-US" sz="1100" b="1" dirty="0" err="1">
                          <a:effectLst/>
                          <a:latin typeface="+mn-lt"/>
                          <a:ea typeface="+mn-ea"/>
                          <a:cs typeface="Arial"/>
                        </a:rPr>
                        <a:t>mkg</a:t>
                      </a:r>
                      <a:r>
                        <a:rPr lang="en-US" sz="1100" b="1" dirty="0">
                          <a:effectLst/>
                          <a:latin typeface="+mn-lt"/>
                          <a:ea typeface="+mn-ea"/>
                          <a:cs typeface="Arial"/>
                        </a:rPr>
                        <a:t>/l up to 60 mg/l because there was no proof of direct action of the chloroform on DNA.</a:t>
                      </a:r>
                      <a:endParaRPr lang="en-US" sz="1400" b="1" dirty="0">
                        <a:effectLst/>
                        <a:latin typeface="+mn-lt"/>
                        <a:ea typeface="+mn-ea"/>
                        <a:cs typeface="Times New Roman"/>
                      </a:endParaRPr>
                    </a:p>
                  </a:txBody>
                  <a:tcPr marL="142875" marR="142875" marT="142875" marB="142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2157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A6F2BD7B-3C27-F547-8343-B82FD39F7618}"/>
              </a:ext>
            </a:extLst>
          </p:cNvPr>
          <p:cNvSpPr>
            <a:spLocks noGrp="1"/>
          </p:cNvSpPr>
          <p:nvPr>
            <p:ph type="title"/>
          </p:nvPr>
        </p:nvSpPr>
        <p:spPr/>
        <p:txBody>
          <a:bodyPr>
            <a:normAutofit/>
          </a:bodyPr>
          <a:lstStyle/>
          <a:p>
            <a:pPr algn="ctr"/>
            <a:r>
              <a:rPr lang="en-US" sz="6000" b="1" dirty="0">
                <a:solidFill>
                  <a:srgbClr val="6BA6C4"/>
                </a:solidFill>
                <a:latin typeface="Gidole" panose="02000503000000000000" pitchFamily="2" charset="0"/>
              </a:rPr>
              <a:t>WHAT IS ANOLYTE</a:t>
            </a:r>
          </a:p>
        </p:txBody>
      </p:sp>
      <p:pic>
        <p:nvPicPr>
          <p:cNvPr id="7" name="Picture 6">
            <a:extLst>
              <a:ext uri="{FF2B5EF4-FFF2-40B4-BE49-F238E27FC236}">
                <a16:creationId xmlns:a16="http://schemas.microsoft.com/office/drawing/2014/main" id="{EBE147B6-3227-2144-B332-0B51098233EE}"/>
              </a:ext>
            </a:extLst>
          </p:cNvPr>
          <p:cNvPicPr/>
          <p:nvPr/>
        </p:nvPicPr>
        <p:blipFill>
          <a:blip r:embed="rId3"/>
          <a:stretch>
            <a:fillRect/>
          </a:stretch>
        </p:blipFill>
        <p:spPr>
          <a:xfrm>
            <a:off x="687859" y="1690688"/>
            <a:ext cx="2133600" cy="4267200"/>
          </a:xfrm>
          <a:prstGeom prst="rect">
            <a:avLst/>
          </a:prstGeom>
        </p:spPr>
      </p:pic>
      <p:sp>
        <p:nvSpPr>
          <p:cNvPr id="8" name="Content Placeholder 3">
            <a:extLst>
              <a:ext uri="{FF2B5EF4-FFF2-40B4-BE49-F238E27FC236}">
                <a16:creationId xmlns:a16="http://schemas.microsoft.com/office/drawing/2014/main" id="{C1AFBAA6-8CC7-434B-8418-354294F346C4}"/>
              </a:ext>
            </a:extLst>
          </p:cNvPr>
          <p:cNvSpPr>
            <a:spLocks noGrp="1"/>
          </p:cNvSpPr>
          <p:nvPr>
            <p:ph idx="1"/>
          </p:nvPr>
        </p:nvSpPr>
        <p:spPr>
          <a:xfrm>
            <a:off x="3097427" y="1841157"/>
            <a:ext cx="7492314" cy="3827168"/>
          </a:xfrm>
        </p:spPr>
        <p:txBody>
          <a:bodyPr anchor="ctr">
            <a:normAutofit/>
          </a:bodyPr>
          <a:lstStyle/>
          <a:p>
            <a:pPr marL="0" indent="0">
              <a:buNone/>
            </a:pPr>
            <a:r>
              <a:rPr lang="en-US" dirty="0">
                <a:solidFill>
                  <a:srgbClr val="143955"/>
                </a:solidFill>
                <a:latin typeface="Gidole" panose="02000503000000000000" pitchFamily="2" charset="0"/>
              </a:rPr>
              <a:t>Anolyte Water, a mixed oxidant, is produced by electrolyzing dilute brine(NACL) water in the cathode &amp; anode chamber of an unique diaphragmatic electrolytic cell. An electro-chemical activation is used to convert an aqueous solution of sodium chloride into a solution known as “Anolyte.”</a:t>
            </a:r>
          </a:p>
        </p:txBody>
      </p:sp>
    </p:spTree>
    <p:extLst>
      <p:ext uri="{BB962C8B-B14F-4D97-AF65-F5344CB8AC3E}">
        <p14:creationId xmlns:p14="http://schemas.microsoft.com/office/powerpoint/2010/main" val="1530828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387383C1-DDC8-8248-A744-68111CEC2C03}"/>
              </a:ext>
            </a:extLst>
          </p:cNvPr>
          <p:cNvSpPr>
            <a:spLocks noGrp="1"/>
          </p:cNvSpPr>
          <p:nvPr>
            <p:ph type="title"/>
          </p:nvPr>
        </p:nvSpPr>
        <p:spPr/>
        <p:txBody>
          <a:bodyPr>
            <a:normAutofit/>
          </a:bodyPr>
          <a:lstStyle/>
          <a:p>
            <a:pPr algn="ctr"/>
            <a:r>
              <a:rPr lang="en-US" sz="6000" b="1" dirty="0">
                <a:solidFill>
                  <a:srgbClr val="6BA6C4"/>
                </a:solidFill>
                <a:latin typeface="Gidole" panose="02000503000000000000" pitchFamily="2" charset="0"/>
              </a:rPr>
              <a:t>ANOLYTE IS SUPERIOR</a:t>
            </a:r>
          </a:p>
        </p:txBody>
      </p:sp>
      <p:sp>
        <p:nvSpPr>
          <p:cNvPr id="3" name="Content Placeholder 2">
            <a:extLst>
              <a:ext uri="{FF2B5EF4-FFF2-40B4-BE49-F238E27FC236}">
                <a16:creationId xmlns:a16="http://schemas.microsoft.com/office/drawing/2014/main" id="{A4957CCF-DD3E-C04C-A6A6-3D7A809FC080}"/>
              </a:ext>
            </a:extLst>
          </p:cNvPr>
          <p:cNvSpPr>
            <a:spLocks noGrp="1"/>
          </p:cNvSpPr>
          <p:nvPr>
            <p:ph idx="1"/>
          </p:nvPr>
        </p:nvSpPr>
        <p:spPr/>
        <p:txBody>
          <a:bodyPr/>
          <a:lstStyle/>
          <a:p>
            <a:pPr lvl="0"/>
            <a:r>
              <a:rPr lang="en-US" sz="2600" dirty="0">
                <a:solidFill>
                  <a:srgbClr val="143955"/>
                </a:solidFill>
                <a:effectLst>
                  <a:outerShdw blurRad="69850" dist="43180" dir="5400000" sx="0" sy="0">
                    <a:srgbClr val="000000">
                      <a:alpha val="65000"/>
                    </a:srgbClr>
                  </a:outerShdw>
                </a:effectLst>
                <a:latin typeface="Gidole" panose="02000503000000000000" pitchFamily="2" charset="0"/>
              </a:rPr>
              <a:t>Only Anolyte can claim to be Effective as a Disinfectant and Safe, Removes Biofilm, Eliminates Algae, is Easy to Maintain, and has a Low Cost throughout its Lifecycle. </a:t>
            </a:r>
            <a:endParaRPr lang="en-US" sz="2600" dirty="0">
              <a:solidFill>
                <a:srgbClr val="143955"/>
              </a:solidFill>
              <a:latin typeface="Gidole" panose="02000503000000000000" pitchFamily="2" charset="0"/>
            </a:endParaRPr>
          </a:p>
          <a:p>
            <a:pPr lvl="0"/>
            <a:r>
              <a:rPr lang="en-US" sz="2600" dirty="0">
                <a:solidFill>
                  <a:srgbClr val="143955"/>
                </a:solidFill>
                <a:effectLst>
                  <a:outerShdw blurRad="69850" dist="43180" dir="5400000" sx="0" sy="0">
                    <a:srgbClr val="000000">
                      <a:alpha val="65000"/>
                    </a:srgbClr>
                  </a:outerShdw>
                </a:effectLst>
                <a:latin typeface="Gidole" panose="02000503000000000000" pitchFamily="2" charset="0"/>
              </a:rPr>
              <a:t>Anolyte is Superior to sodium hypochlorite in destroying spores, bacteria, viruses and other pathogens.</a:t>
            </a:r>
            <a:endParaRPr lang="en-US" sz="2600" dirty="0">
              <a:solidFill>
                <a:srgbClr val="143955"/>
              </a:solidFill>
              <a:latin typeface="Gidole" panose="02000503000000000000" pitchFamily="2" charset="0"/>
            </a:endParaRPr>
          </a:p>
          <a:p>
            <a:pPr lvl="0"/>
            <a:r>
              <a:rPr lang="en-US" sz="2600" dirty="0">
                <a:solidFill>
                  <a:srgbClr val="143955"/>
                </a:solidFill>
                <a:effectLst>
                  <a:outerShdw blurRad="69850" dist="43180" dir="5400000" sx="0" sy="0">
                    <a:srgbClr val="000000">
                      <a:alpha val="65000"/>
                    </a:srgbClr>
                  </a:outerShdw>
                </a:effectLst>
                <a:latin typeface="Gidole" panose="02000503000000000000" pitchFamily="2" charset="0"/>
              </a:rPr>
              <a:t>For more than 10 years, Anolyte has demonstrated that microorganisms do not develop a resistance against the disinfection power of Anolyte over any period of time</a:t>
            </a:r>
            <a:endParaRPr lang="en-US" sz="2600" dirty="0">
              <a:solidFill>
                <a:srgbClr val="143955"/>
              </a:solidFill>
              <a:latin typeface="Gidole" panose="02000503000000000000" pitchFamily="2" charset="0"/>
            </a:endParaRPr>
          </a:p>
          <a:p>
            <a:pPr lvl="1"/>
            <a:r>
              <a:rPr lang="en-US" sz="2000" dirty="0">
                <a:solidFill>
                  <a:srgbClr val="143955"/>
                </a:solidFill>
                <a:effectLst>
                  <a:outerShdw blurRad="69850" dist="43180" dir="5400000" sx="0" sy="0">
                    <a:srgbClr val="000000">
                      <a:alpha val="65000"/>
                    </a:srgbClr>
                  </a:outerShdw>
                </a:effectLst>
                <a:latin typeface="Gidole" panose="02000503000000000000" pitchFamily="2" charset="0"/>
              </a:rPr>
              <a:t>Pathogens develop a resistance to sodium hypochlorite over time</a:t>
            </a:r>
            <a:endParaRPr lang="en-US" sz="2000" dirty="0">
              <a:solidFill>
                <a:srgbClr val="143955"/>
              </a:solidFill>
              <a:latin typeface="Gidole" panose="02000503000000000000" pitchFamily="2" charset="0"/>
            </a:endParaRPr>
          </a:p>
          <a:p>
            <a:pPr lvl="1"/>
            <a:r>
              <a:rPr lang="en-US" sz="2000" dirty="0">
                <a:solidFill>
                  <a:srgbClr val="143955"/>
                </a:solidFill>
                <a:effectLst>
                  <a:outerShdw blurRad="69850" dist="43180" dir="5400000" sx="0" sy="0">
                    <a:srgbClr val="000000">
                      <a:alpha val="65000"/>
                    </a:srgbClr>
                  </a:outerShdw>
                </a:effectLst>
                <a:latin typeface="Gidole" panose="02000503000000000000" pitchFamily="2" charset="0"/>
              </a:rPr>
              <a:t>Sodium hypochlorite at 5% concentrate disinfects; however, it does NOT sterilize and is NOT effective against cysts (Guardia, Cryptosporidium)</a:t>
            </a:r>
            <a:endParaRPr lang="en-US" sz="2000" dirty="0">
              <a:solidFill>
                <a:srgbClr val="143955"/>
              </a:solidFill>
              <a:latin typeface="Gidole" panose="02000503000000000000" pitchFamily="2" charset="0"/>
            </a:endParaRPr>
          </a:p>
          <a:p>
            <a:endParaRPr lang="en-US" dirty="0"/>
          </a:p>
        </p:txBody>
      </p:sp>
    </p:spTree>
    <p:extLst>
      <p:ext uri="{BB962C8B-B14F-4D97-AF65-F5344CB8AC3E}">
        <p14:creationId xmlns:p14="http://schemas.microsoft.com/office/powerpoint/2010/main" val="3899845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9CEBD3BC-4C0C-A04A-8320-4D64C104F198}"/>
              </a:ext>
            </a:extLst>
          </p:cNvPr>
          <p:cNvSpPr/>
          <p:nvPr/>
        </p:nvSpPr>
        <p:spPr>
          <a:xfrm>
            <a:off x="553994" y="1468267"/>
            <a:ext cx="11084011" cy="5078313"/>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143955"/>
                </a:solidFill>
                <a:effectLst>
                  <a:outerShdw blurRad="69850" dist="43180" dir="5400000" sx="0" sy="0">
                    <a:srgbClr val="000000">
                      <a:alpha val="65000"/>
                    </a:srgbClr>
                  </a:outerShdw>
                </a:effectLst>
                <a:latin typeface="Gidole" panose="02000503000000000000" pitchFamily="2" charset="0"/>
              </a:rPr>
              <a:t>Anolyte has a lower kill time </a:t>
            </a:r>
          </a:p>
          <a:p>
            <a:pPr lvl="1"/>
            <a:r>
              <a:rPr lang="en-US" dirty="0">
                <a:solidFill>
                  <a:srgbClr val="143955"/>
                </a:solidFill>
                <a:effectLst>
                  <a:outerShdw blurRad="69850" dist="43180" dir="5400000" sx="0" sy="0">
                    <a:srgbClr val="000000">
                      <a:alpha val="65000"/>
                    </a:srgbClr>
                  </a:outerShdw>
                </a:effectLst>
                <a:latin typeface="Gidole" panose="02000503000000000000" pitchFamily="2" charset="0"/>
              </a:rPr>
              <a:t>- Sodium hypochlorite loses its strength during long-term storage and is a potential danger due to the production of gaseous chlorine emissions during storage period</a:t>
            </a:r>
          </a:p>
          <a:p>
            <a:pPr marL="342900" lvl="0" indent="-342900">
              <a:buFont typeface="Arial" panose="020B0604020202020204" pitchFamily="34" charset="0"/>
              <a:buChar char="•"/>
            </a:pPr>
            <a:r>
              <a:rPr lang="en-US" sz="2400" dirty="0">
                <a:solidFill>
                  <a:srgbClr val="143955"/>
                </a:solidFill>
                <a:effectLst>
                  <a:outerShdw blurRad="69850" dist="43180" dir="5400000" sx="0" sy="0">
                    <a:srgbClr val="000000">
                      <a:alpha val="65000"/>
                    </a:srgbClr>
                  </a:outerShdw>
                </a:effectLst>
                <a:latin typeface="Gidole" panose="02000503000000000000" pitchFamily="2" charset="0"/>
              </a:rPr>
              <a:t>Anolyte is more soluble</a:t>
            </a:r>
          </a:p>
          <a:p>
            <a:pPr marL="342900" lvl="0" indent="-342900">
              <a:buFont typeface="Arial" panose="020B0604020202020204" pitchFamily="34" charset="0"/>
              <a:buChar char="•"/>
            </a:pPr>
            <a:r>
              <a:rPr lang="en-US" sz="2400" dirty="0">
                <a:solidFill>
                  <a:srgbClr val="143955"/>
                </a:solidFill>
                <a:effectLst>
                  <a:outerShdw blurRad="69850" dist="43180" dir="5400000" sx="0" sy="0">
                    <a:srgbClr val="000000">
                      <a:alpha val="65000"/>
                    </a:srgbClr>
                  </a:outerShdw>
                </a:effectLst>
                <a:latin typeface="Gidole" panose="02000503000000000000" pitchFamily="2" charset="0"/>
              </a:rPr>
              <a:t>Anolyte is effective as a bactericidal at pH values of 4-9</a:t>
            </a:r>
            <a:endParaRPr lang="en-US" sz="2400" dirty="0">
              <a:solidFill>
                <a:srgbClr val="143955"/>
              </a:solidFill>
              <a:latin typeface="Gidole" panose="02000503000000000000" pitchFamily="2" charset="0"/>
            </a:endParaRPr>
          </a:p>
          <a:p>
            <a:pPr marL="342900" lvl="0" indent="-342900">
              <a:buFont typeface="Arial" panose="020B0604020202020204" pitchFamily="34" charset="0"/>
              <a:buChar char="•"/>
            </a:pPr>
            <a:r>
              <a:rPr lang="en-US" sz="2400" dirty="0">
                <a:solidFill>
                  <a:srgbClr val="143955"/>
                </a:solidFill>
                <a:effectLst>
                  <a:outerShdw blurRad="69850" dist="43180" dir="5400000" sx="0" sy="0">
                    <a:srgbClr val="000000">
                      <a:alpha val="65000"/>
                    </a:srgbClr>
                  </a:outerShdw>
                </a:effectLst>
                <a:latin typeface="Gidole" panose="02000503000000000000" pitchFamily="2" charset="0"/>
              </a:rPr>
              <a:t>Anolyte can be produced at an ORP up to +1200 making it more effective as a biocide (+800 is pure sterilization)</a:t>
            </a:r>
          </a:p>
          <a:p>
            <a:pPr marL="342900" lvl="0" indent="-342900">
              <a:buFont typeface="Arial" panose="020B0604020202020204" pitchFamily="34" charset="0"/>
              <a:buChar char="•"/>
            </a:pPr>
            <a:r>
              <a:rPr lang="en-US" sz="2400" dirty="0">
                <a:solidFill>
                  <a:srgbClr val="143955"/>
                </a:solidFill>
                <a:effectLst>
                  <a:outerShdw blurRad="69850" dist="43180" dir="5400000" sx="0" sy="0">
                    <a:srgbClr val="000000">
                      <a:alpha val="65000"/>
                    </a:srgbClr>
                  </a:outerShdw>
                </a:effectLst>
                <a:latin typeface="Gidole" panose="02000503000000000000" pitchFamily="2" charset="0"/>
              </a:rPr>
              <a:t>Anolyte is minimally corrosive – Anolyte is the Product of choice for disinfection</a:t>
            </a:r>
            <a:endParaRPr lang="en-US" sz="2400" dirty="0">
              <a:solidFill>
                <a:srgbClr val="143955"/>
              </a:solidFill>
              <a:latin typeface="Gidole" panose="02000503000000000000" pitchFamily="2" charset="0"/>
            </a:endParaRPr>
          </a:p>
          <a:p>
            <a:pPr marL="342900" lvl="0" indent="-342900">
              <a:buFont typeface="Arial" panose="020B0604020202020204" pitchFamily="34" charset="0"/>
              <a:buChar char="•"/>
            </a:pPr>
            <a:r>
              <a:rPr lang="en-US" sz="2400" dirty="0">
                <a:solidFill>
                  <a:srgbClr val="143955"/>
                </a:solidFill>
                <a:effectLst>
                  <a:outerShdw blurRad="69850" dist="43180" dir="5400000" sx="0" sy="0">
                    <a:srgbClr val="000000">
                      <a:alpha val="65000"/>
                    </a:srgbClr>
                  </a:outerShdw>
                </a:effectLst>
                <a:latin typeface="Gidole" panose="02000503000000000000" pitchFamily="2" charset="0"/>
              </a:rPr>
              <a:t>Anolyte produces about half the trihalomethanes when interacting with organic material in comparison to traditional chlorine use.</a:t>
            </a:r>
            <a:endParaRPr lang="en-US" sz="2400" dirty="0">
              <a:solidFill>
                <a:srgbClr val="143955"/>
              </a:solidFill>
              <a:latin typeface="Gidole" panose="02000503000000000000" pitchFamily="2" charset="0"/>
            </a:endParaRPr>
          </a:p>
          <a:p>
            <a:pPr marL="342900" lvl="0" indent="-342900">
              <a:buFont typeface="Arial" panose="020B0604020202020204" pitchFamily="34" charset="0"/>
              <a:buChar char="•"/>
            </a:pPr>
            <a:r>
              <a:rPr lang="en-US" sz="2400" dirty="0">
                <a:solidFill>
                  <a:srgbClr val="143955"/>
                </a:solidFill>
                <a:effectLst>
                  <a:outerShdw blurRad="69850" dist="43180" dir="5400000" sx="0" sy="0">
                    <a:srgbClr val="000000">
                      <a:alpha val="65000"/>
                    </a:srgbClr>
                  </a:outerShdw>
                </a:effectLst>
                <a:latin typeface="Gidole" panose="02000503000000000000" pitchFamily="2" charset="0"/>
              </a:rPr>
              <a:t>Anolyte is anti-scaling:</a:t>
            </a:r>
            <a:endParaRPr lang="en-US" sz="2400" dirty="0">
              <a:solidFill>
                <a:srgbClr val="143955"/>
              </a:solidFill>
              <a:latin typeface="Gidole" panose="02000503000000000000" pitchFamily="2" charset="0"/>
            </a:endParaRPr>
          </a:p>
          <a:p>
            <a:pPr lvl="1"/>
            <a:r>
              <a:rPr lang="en-US" dirty="0">
                <a:solidFill>
                  <a:srgbClr val="143955"/>
                </a:solidFill>
                <a:effectLst>
                  <a:outerShdw blurRad="69850" dist="43180" dir="5400000" sx="0" sy="0">
                    <a:srgbClr val="000000">
                      <a:alpha val="65000"/>
                    </a:srgbClr>
                  </a:outerShdw>
                </a:effectLst>
                <a:latin typeface="Gidole" panose="02000503000000000000" pitchFamily="2" charset="0"/>
              </a:rPr>
              <a:t> - Eliminates existing scale</a:t>
            </a:r>
            <a:endParaRPr lang="en-US" dirty="0">
              <a:solidFill>
                <a:srgbClr val="143955"/>
              </a:solidFill>
              <a:latin typeface="Gidole" panose="02000503000000000000" pitchFamily="2" charset="0"/>
            </a:endParaRPr>
          </a:p>
          <a:p>
            <a:pPr lvl="1"/>
            <a:r>
              <a:rPr lang="en-US" dirty="0">
                <a:solidFill>
                  <a:srgbClr val="143955"/>
                </a:solidFill>
                <a:effectLst>
                  <a:outerShdw blurRad="69850" dist="43180" dir="5400000" sx="0" sy="0">
                    <a:srgbClr val="000000">
                      <a:alpha val="65000"/>
                    </a:srgbClr>
                  </a:outerShdw>
                </a:effectLst>
                <a:latin typeface="Gidole" panose="02000503000000000000" pitchFamily="2" charset="0"/>
              </a:rPr>
              <a:t> - Eliminates pathogens being harbored within scale</a:t>
            </a:r>
            <a:endParaRPr lang="en-US" dirty="0">
              <a:solidFill>
                <a:srgbClr val="143955"/>
              </a:solidFill>
              <a:latin typeface="Gidole" panose="02000503000000000000" pitchFamily="2" charset="0"/>
            </a:endParaRPr>
          </a:p>
          <a:p>
            <a:pPr lvl="1"/>
            <a:r>
              <a:rPr lang="en-US" dirty="0">
                <a:solidFill>
                  <a:srgbClr val="143955"/>
                </a:solidFill>
                <a:effectLst>
                  <a:outerShdw blurRad="69850" dist="43180" dir="5400000" sx="0" sy="0">
                    <a:srgbClr val="000000">
                      <a:alpha val="65000"/>
                    </a:srgbClr>
                  </a:outerShdw>
                </a:effectLst>
                <a:latin typeface="Gidole" panose="02000503000000000000" pitchFamily="2" charset="0"/>
              </a:rPr>
              <a:t> - Blocks any dissolved solids within the water supply, so new scale is prevented</a:t>
            </a:r>
          </a:p>
          <a:p>
            <a:pPr lvl="1"/>
            <a:r>
              <a:rPr lang="en-US" dirty="0">
                <a:solidFill>
                  <a:srgbClr val="143955"/>
                </a:solidFill>
                <a:effectLst>
                  <a:outerShdw blurRad="69850" dist="43180" dir="5400000" sx="0" sy="0">
                    <a:srgbClr val="000000">
                      <a:alpha val="65000"/>
                    </a:srgbClr>
                  </a:outerShdw>
                </a:effectLst>
                <a:latin typeface="Gidole" panose="02000503000000000000" pitchFamily="2" charset="0"/>
              </a:rPr>
              <a:t>   from forming.</a:t>
            </a:r>
            <a:endParaRPr lang="en-US" dirty="0">
              <a:solidFill>
                <a:srgbClr val="143955"/>
              </a:solidFill>
              <a:latin typeface="Gidole" panose="02000503000000000000" pitchFamily="2" charset="0"/>
            </a:endParaRPr>
          </a:p>
        </p:txBody>
      </p:sp>
      <p:sp>
        <p:nvSpPr>
          <p:cNvPr id="5" name="Title 1">
            <a:extLst>
              <a:ext uri="{FF2B5EF4-FFF2-40B4-BE49-F238E27FC236}">
                <a16:creationId xmlns:a16="http://schemas.microsoft.com/office/drawing/2014/main" id="{60D5B5A6-D54B-0540-AB34-DB28AD940D55}"/>
              </a:ext>
            </a:extLst>
          </p:cNvPr>
          <p:cNvSpPr>
            <a:spLocks noGrp="1"/>
          </p:cNvSpPr>
          <p:nvPr>
            <p:ph type="title"/>
          </p:nvPr>
        </p:nvSpPr>
        <p:spPr>
          <a:xfrm>
            <a:off x="838200" y="365125"/>
            <a:ext cx="10515600" cy="1325563"/>
          </a:xfrm>
        </p:spPr>
        <p:txBody>
          <a:bodyPr>
            <a:normAutofit/>
          </a:bodyPr>
          <a:lstStyle/>
          <a:p>
            <a:pPr algn="ctr"/>
            <a:r>
              <a:rPr lang="en-US" sz="6000" b="1" dirty="0">
                <a:solidFill>
                  <a:srgbClr val="6BA6C4"/>
                </a:solidFill>
                <a:latin typeface="Gidole" panose="02000503000000000000" pitchFamily="2" charset="0"/>
              </a:rPr>
              <a:t>ANOLYTE IS SUPERIOR</a:t>
            </a:r>
          </a:p>
        </p:txBody>
      </p:sp>
    </p:spTree>
    <p:extLst>
      <p:ext uri="{BB962C8B-B14F-4D97-AF65-F5344CB8AC3E}">
        <p14:creationId xmlns:p14="http://schemas.microsoft.com/office/powerpoint/2010/main" val="229520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310FEB55-C142-2D4E-8EA1-CF05DB7730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64" t="61920" r="67387" b="20336"/>
          <a:stretch/>
        </p:blipFill>
        <p:spPr bwMode="auto">
          <a:xfrm>
            <a:off x="8147724" y="2264569"/>
            <a:ext cx="2795422" cy="285173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17" name="Content Placeholder 2">
            <a:extLst>
              <a:ext uri="{FF2B5EF4-FFF2-40B4-BE49-F238E27FC236}">
                <a16:creationId xmlns:a16="http://schemas.microsoft.com/office/drawing/2014/main" id="{8CB417A8-A597-FE4F-B71A-7B428D1A61A9}"/>
              </a:ext>
            </a:extLst>
          </p:cNvPr>
          <p:cNvSpPr>
            <a:spLocks noGrp="1"/>
          </p:cNvSpPr>
          <p:nvPr>
            <p:ph idx="1"/>
          </p:nvPr>
        </p:nvSpPr>
        <p:spPr>
          <a:xfrm>
            <a:off x="995293" y="1977329"/>
            <a:ext cx="6572826" cy="4385233"/>
          </a:xfrm>
        </p:spPr>
        <p:txBody>
          <a:bodyPr>
            <a:normAutofit/>
          </a:bodyPr>
          <a:lstStyle/>
          <a:p>
            <a:r>
              <a:rPr lang="en-US" dirty="0">
                <a:latin typeface="Gidole" panose="02000503000000000000" pitchFamily="2" charset="0"/>
              </a:rPr>
              <a:t>Control and Reduction of Disease</a:t>
            </a:r>
          </a:p>
          <a:p>
            <a:endParaRPr lang="en-US" dirty="0">
              <a:latin typeface="Gidole" panose="02000503000000000000" pitchFamily="2" charset="0"/>
            </a:endParaRPr>
          </a:p>
          <a:p>
            <a:r>
              <a:rPr lang="en-US" dirty="0">
                <a:latin typeface="Gidole" panose="02000503000000000000" pitchFamily="2" charset="0"/>
              </a:rPr>
              <a:t>Better Digestion and Feed Conversion Ratios</a:t>
            </a:r>
          </a:p>
          <a:p>
            <a:endParaRPr lang="en-US" dirty="0">
              <a:latin typeface="Gidole" panose="02000503000000000000" pitchFamily="2" charset="0"/>
            </a:endParaRPr>
          </a:p>
          <a:p>
            <a:r>
              <a:rPr lang="en-US" dirty="0">
                <a:latin typeface="Gidole" panose="02000503000000000000" pitchFamily="2" charset="0"/>
              </a:rPr>
              <a:t>Increasing Livestock Yields</a:t>
            </a:r>
          </a:p>
          <a:p>
            <a:endParaRPr lang="en-US" dirty="0">
              <a:latin typeface="Gidole" panose="02000503000000000000" pitchFamily="2" charset="0"/>
            </a:endParaRPr>
          </a:p>
          <a:p>
            <a:r>
              <a:rPr lang="en-US" dirty="0">
                <a:latin typeface="Gidole" panose="02000503000000000000" pitchFamily="2" charset="0"/>
              </a:rPr>
              <a:t>Water Purification for: PIGS</a:t>
            </a:r>
          </a:p>
        </p:txBody>
      </p:sp>
      <p:sp>
        <p:nvSpPr>
          <p:cNvPr id="5" name="TextBox 4">
            <a:extLst>
              <a:ext uri="{FF2B5EF4-FFF2-40B4-BE49-F238E27FC236}">
                <a16:creationId xmlns:a16="http://schemas.microsoft.com/office/drawing/2014/main" id="{638324F2-59B4-5E46-9FAF-B3A0A2D3561A}"/>
              </a:ext>
            </a:extLst>
          </p:cNvPr>
          <p:cNvSpPr txBox="1"/>
          <p:nvPr/>
        </p:nvSpPr>
        <p:spPr>
          <a:xfrm>
            <a:off x="1371599" y="389107"/>
            <a:ext cx="9124546" cy="1323439"/>
          </a:xfrm>
          <a:prstGeom prst="rect">
            <a:avLst/>
          </a:prstGeom>
          <a:noFill/>
        </p:spPr>
        <p:txBody>
          <a:bodyPr wrap="square" rtlCol="0">
            <a:spAutoFit/>
          </a:bodyPr>
          <a:lstStyle/>
          <a:p>
            <a:pPr algn="ctr"/>
            <a:r>
              <a:rPr lang="en-US" sz="8000" dirty="0">
                <a:solidFill>
                  <a:srgbClr val="6BA6C4"/>
                </a:solidFill>
                <a:latin typeface="Gidole" panose="02000503000000000000" pitchFamily="2" charset="0"/>
              </a:rPr>
              <a:t>PIGS</a:t>
            </a:r>
          </a:p>
        </p:txBody>
      </p:sp>
    </p:spTree>
    <p:extLst>
      <p:ext uri="{BB962C8B-B14F-4D97-AF65-F5344CB8AC3E}">
        <p14:creationId xmlns:p14="http://schemas.microsoft.com/office/powerpoint/2010/main" val="28005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63372CED-97C0-B44A-B3EA-C017B4812C0F}"/>
              </a:ext>
            </a:extLst>
          </p:cNvPr>
          <p:cNvSpPr>
            <a:spLocks noGrp="1"/>
          </p:cNvSpPr>
          <p:nvPr>
            <p:ph type="title"/>
          </p:nvPr>
        </p:nvSpPr>
        <p:spPr/>
        <p:txBody>
          <a:bodyPr>
            <a:normAutofit/>
          </a:bodyPr>
          <a:lstStyle/>
          <a:p>
            <a:r>
              <a:rPr lang="en-US" sz="6000" b="1" dirty="0">
                <a:solidFill>
                  <a:srgbClr val="6BA6C4"/>
                </a:solidFill>
                <a:latin typeface="Gidole" panose="02000503000000000000" pitchFamily="2" charset="0"/>
              </a:rPr>
              <a:t>CUSTOM ENVIROLYTE INSTALLS</a:t>
            </a:r>
          </a:p>
        </p:txBody>
      </p:sp>
      <p:sp>
        <p:nvSpPr>
          <p:cNvPr id="5" name="object 6">
            <a:extLst>
              <a:ext uri="{FF2B5EF4-FFF2-40B4-BE49-F238E27FC236}">
                <a16:creationId xmlns:a16="http://schemas.microsoft.com/office/drawing/2014/main" id="{926699CB-1079-D144-A11B-883FD4CB59D9}"/>
              </a:ext>
            </a:extLst>
          </p:cNvPr>
          <p:cNvSpPr/>
          <p:nvPr/>
        </p:nvSpPr>
        <p:spPr>
          <a:xfrm>
            <a:off x="838200" y="1923933"/>
            <a:ext cx="2362200" cy="1752600"/>
          </a:xfrm>
          <a:prstGeom prst="rect">
            <a:avLst/>
          </a:prstGeom>
          <a:blipFill>
            <a:blip r:embed="rId3" cstate="print"/>
            <a:stretch>
              <a:fillRect/>
            </a:stretch>
          </a:blipFill>
        </p:spPr>
        <p:txBody>
          <a:bodyPr wrap="square" lIns="0" tIns="0" rIns="0" bIns="0" rtlCol="0">
            <a:spAutoFit/>
          </a:bodyPr>
          <a:lstStyle/>
          <a:p>
            <a:endParaRPr/>
          </a:p>
        </p:txBody>
      </p:sp>
      <p:sp>
        <p:nvSpPr>
          <p:cNvPr id="6" name="object 9">
            <a:extLst>
              <a:ext uri="{FF2B5EF4-FFF2-40B4-BE49-F238E27FC236}">
                <a16:creationId xmlns:a16="http://schemas.microsoft.com/office/drawing/2014/main" id="{50C3C44D-DB5F-EF4A-818C-2C4823A40CF4}"/>
              </a:ext>
            </a:extLst>
          </p:cNvPr>
          <p:cNvSpPr/>
          <p:nvPr/>
        </p:nvSpPr>
        <p:spPr>
          <a:xfrm>
            <a:off x="8723870" y="1910980"/>
            <a:ext cx="2261287" cy="1765553"/>
          </a:xfrm>
          <a:prstGeom prst="rect">
            <a:avLst/>
          </a:prstGeom>
          <a:blipFill>
            <a:blip r:embed="rId4" cstate="print"/>
            <a:stretch>
              <a:fillRect/>
            </a:stretch>
          </a:blipFill>
        </p:spPr>
        <p:txBody>
          <a:bodyPr wrap="square" lIns="0" tIns="0" rIns="0" bIns="0" rtlCol="0">
            <a:spAutoFit/>
          </a:bodyPr>
          <a:lstStyle/>
          <a:p>
            <a:endParaRPr/>
          </a:p>
        </p:txBody>
      </p:sp>
      <p:sp>
        <p:nvSpPr>
          <p:cNvPr id="7" name="object 8">
            <a:extLst>
              <a:ext uri="{FF2B5EF4-FFF2-40B4-BE49-F238E27FC236}">
                <a16:creationId xmlns:a16="http://schemas.microsoft.com/office/drawing/2014/main" id="{B0C54C88-3CA4-3F47-8F55-5B4AE3E52612}"/>
              </a:ext>
            </a:extLst>
          </p:cNvPr>
          <p:cNvSpPr/>
          <p:nvPr/>
        </p:nvSpPr>
        <p:spPr>
          <a:xfrm>
            <a:off x="4953000" y="1923933"/>
            <a:ext cx="2286000" cy="1778507"/>
          </a:xfrm>
          <a:prstGeom prst="rect">
            <a:avLst/>
          </a:prstGeom>
          <a:blipFill>
            <a:blip r:embed="rId5" cstate="print"/>
            <a:stretch>
              <a:fillRect/>
            </a:stretch>
          </a:blipFill>
        </p:spPr>
        <p:txBody>
          <a:bodyPr wrap="square" lIns="0" tIns="0" rIns="0" bIns="0" rtlCol="0">
            <a:spAutoFit/>
          </a:bodyPr>
          <a:lstStyle/>
          <a:p>
            <a:endParaRPr/>
          </a:p>
        </p:txBody>
      </p:sp>
      <p:sp>
        <p:nvSpPr>
          <p:cNvPr id="8" name="object 11">
            <a:extLst>
              <a:ext uri="{FF2B5EF4-FFF2-40B4-BE49-F238E27FC236}">
                <a16:creationId xmlns:a16="http://schemas.microsoft.com/office/drawing/2014/main" id="{6D7606AC-DFBE-7546-A31C-126FD8000A21}"/>
              </a:ext>
            </a:extLst>
          </p:cNvPr>
          <p:cNvSpPr/>
          <p:nvPr/>
        </p:nvSpPr>
        <p:spPr>
          <a:xfrm>
            <a:off x="838200" y="4489968"/>
            <a:ext cx="2362200" cy="1828800"/>
          </a:xfrm>
          <a:prstGeom prst="rect">
            <a:avLst/>
          </a:prstGeom>
          <a:blipFill>
            <a:blip r:embed="rId6" cstate="print"/>
            <a:stretch>
              <a:fillRect/>
            </a:stretch>
          </a:blipFill>
        </p:spPr>
        <p:txBody>
          <a:bodyPr wrap="square" lIns="0" tIns="0" rIns="0" bIns="0" rtlCol="0">
            <a:spAutoFit/>
          </a:bodyPr>
          <a:lstStyle/>
          <a:p>
            <a:endParaRPr/>
          </a:p>
        </p:txBody>
      </p:sp>
      <p:sp>
        <p:nvSpPr>
          <p:cNvPr id="9" name="object 10">
            <a:extLst>
              <a:ext uri="{FF2B5EF4-FFF2-40B4-BE49-F238E27FC236}">
                <a16:creationId xmlns:a16="http://schemas.microsoft.com/office/drawing/2014/main" id="{79DDB2F4-A6ED-5F4C-B6CF-ECF058442922}"/>
              </a:ext>
            </a:extLst>
          </p:cNvPr>
          <p:cNvSpPr/>
          <p:nvPr/>
        </p:nvSpPr>
        <p:spPr>
          <a:xfrm>
            <a:off x="4953000" y="4445006"/>
            <a:ext cx="2286000" cy="1828800"/>
          </a:xfrm>
          <a:prstGeom prst="rect">
            <a:avLst/>
          </a:prstGeom>
          <a:blipFill>
            <a:blip r:embed="rId7"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3569953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9FBEF3D8-9023-3743-A3CB-3DBD83841C75}"/>
              </a:ext>
            </a:extLst>
          </p:cNvPr>
          <p:cNvSpPr>
            <a:spLocks noGrp="1"/>
          </p:cNvSpPr>
          <p:nvPr>
            <p:ph type="title"/>
          </p:nvPr>
        </p:nvSpPr>
        <p:spPr>
          <a:xfrm>
            <a:off x="528869" y="371904"/>
            <a:ext cx="10515600" cy="1325563"/>
          </a:xfrm>
        </p:spPr>
        <p:txBody>
          <a:bodyPr>
            <a:normAutofit/>
          </a:bodyPr>
          <a:lstStyle/>
          <a:p>
            <a:r>
              <a:rPr lang="en-CA" sz="6000" b="1" dirty="0">
                <a:solidFill>
                  <a:srgbClr val="6BA6C4"/>
                </a:solidFill>
                <a:latin typeface="Gidole" panose="02000503000000000000" pitchFamily="2" charset="0"/>
              </a:rPr>
              <a:t>ASPENHEIM FARMS</a:t>
            </a:r>
            <a:endParaRPr lang="en-US" sz="6000" b="1" dirty="0">
              <a:solidFill>
                <a:srgbClr val="6BA6C4"/>
              </a:solidFill>
              <a:latin typeface="Gidole" panose="02000503000000000000" pitchFamily="2" charset="0"/>
            </a:endParaRPr>
          </a:p>
        </p:txBody>
      </p:sp>
      <p:pic>
        <p:nvPicPr>
          <p:cNvPr id="7" name="Picture 6">
            <a:extLst>
              <a:ext uri="{FF2B5EF4-FFF2-40B4-BE49-F238E27FC236}">
                <a16:creationId xmlns:a16="http://schemas.microsoft.com/office/drawing/2014/main" id="{162E42FE-8767-644D-9192-6446BCFB9FEB}"/>
              </a:ext>
            </a:extLst>
          </p:cNvPr>
          <p:cNvPicPr/>
          <p:nvPr/>
        </p:nvPicPr>
        <p:blipFill rotWithShape="1">
          <a:blip r:embed="rId3"/>
          <a:srcRect l="37453" t="33699" r="45283" b="37341"/>
          <a:stretch/>
        </p:blipFill>
        <p:spPr bwMode="auto">
          <a:xfrm>
            <a:off x="9116645" y="971807"/>
            <a:ext cx="2681416" cy="2364730"/>
          </a:xfrm>
          <a:prstGeom prst="rect">
            <a:avLst/>
          </a:prstGeom>
          <a:ln>
            <a:noFill/>
          </a:ln>
          <a:effectLst>
            <a:softEdge rad="112500"/>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507EC8AE-FC26-0F4A-B135-CAF8E0DDD630}"/>
              </a:ext>
            </a:extLst>
          </p:cNvPr>
          <p:cNvPicPr/>
          <p:nvPr/>
        </p:nvPicPr>
        <p:blipFill rotWithShape="1">
          <a:blip r:embed="rId4"/>
          <a:srcRect l="43796" t="49341" r="37469" b="31647"/>
          <a:stretch/>
        </p:blipFill>
        <p:spPr bwMode="auto">
          <a:xfrm>
            <a:off x="528869" y="3958281"/>
            <a:ext cx="4122420" cy="2590800"/>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E870148-7B82-7B4D-AA3D-626AE0903A67}"/>
              </a:ext>
            </a:extLst>
          </p:cNvPr>
          <p:cNvPicPr/>
          <p:nvPr/>
        </p:nvPicPr>
        <p:blipFill rotWithShape="1">
          <a:blip r:embed="rId4"/>
          <a:srcRect l="24514" t="50000" r="57820" b="31250"/>
          <a:stretch/>
        </p:blipFill>
        <p:spPr bwMode="auto">
          <a:xfrm>
            <a:off x="4489004" y="3958281"/>
            <a:ext cx="4183380" cy="2590800"/>
          </a:xfrm>
          <a:prstGeom prst="rect">
            <a:avLst/>
          </a:prstGeom>
          <a:ln>
            <a:noFill/>
          </a:ln>
          <a:extLs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AEDD50FD-7B7B-7341-91B8-46E688DA0DCC}"/>
              </a:ext>
            </a:extLst>
          </p:cNvPr>
          <p:cNvSpPr txBox="1">
            <a:spLocks/>
          </p:cNvSpPr>
          <p:nvPr/>
        </p:nvSpPr>
        <p:spPr>
          <a:xfrm>
            <a:off x="446867" y="971807"/>
            <a:ext cx="5253990" cy="868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2" name="TextBox 11">
            <a:extLst>
              <a:ext uri="{FF2B5EF4-FFF2-40B4-BE49-F238E27FC236}">
                <a16:creationId xmlns:a16="http://schemas.microsoft.com/office/drawing/2014/main" id="{D6EDD411-864B-544E-9018-E4A63BA79E48}"/>
              </a:ext>
            </a:extLst>
          </p:cNvPr>
          <p:cNvSpPr txBox="1"/>
          <p:nvPr/>
        </p:nvSpPr>
        <p:spPr>
          <a:xfrm>
            <a:off x="528869" y="1651570"/>
            <a:ext cx="8143515" cy="2031325"/>
          </a:xfrm>
          <a:prstGeom prst="rect">
            <a:avLst/>
          </a:prstGeom>
          <a:noFill/>
        </p:spPr>
        <p:txBody>
          <a:bodyPr wrap="square" rtlCol="0">
            <a:spAutoFit/>
          </a:bodyPr>
          <a:lstStyle/>
          <a:p>
            <a:r>
              <a:rPr lang="en-US" b="1" dirty="0">
                <a:solidFill>
                  <a:srgbClr val="143955"/>
                </a:solidFill>
                <a:latin typeface="Gidole" panose="02000503000000000000" pitchFamily="2" charset="0"/>
              </a:rPr>
              <a:t>Client</a:t>
            </a:r>
            <a:r>
              <a:rPr lang="en-US" dirty="0">
                <a:latin typeface="Gidole" panose="02000503000000000000" pitchFamily="2" charset="0"/>
              </a:rPr>
              <a:t>: </a:t>
            </a:r>
            <a:r>
              <a:rPr lang="en-US" dirty="0" err="1">
                <a:latin typeface="Gidole" panose="02000503000000000000" pitchFamily="2" charset="0"/>
              </a:rPr>
              <a:t>Aspenheim</a:t>
            </a:r>
            <a:r>
              <a:rPr lang="en-US" dirty="0">
                <a:latin typeface="Gidole" panose="02000503000000000000" pitchFamily="2" charset="0"/>
              </a:rPr>
              <a:t>  Farms, Bagot, Manitoba, Canada</a:t>
            </a:r>
          </a:p>
          <a:p>
            <a:r>
              <a:rPr lang="en-US" b="1" dirty="0">
                <a:solidFill>
                  <a:srgbClr val="143955"/>
                </a:solidFill>
                <a:latin typeface="Gidole" panose="02000503000000000000" pitchFamily="2" charset="0"/>
              </a:rPr>
              <a:t>Size: </a:t>
            </a:r>
            <a:r>
              <a:rPr lang="en-US" dirty="0">
                <a:latin typeface="Gidole" panose="02000503000000000000" pitchFamily="2" charset="0"/>
              </a:rPr>
              <a:t>500 Sow to finish Hog operation</a:t>
            </a:r>
          </a:p>
          <a:p>
            <a:r>
              <a:rPr lang="en-US" b="1" dirty="0">
                <a:solidFill>
                  <a:srgbClr val="143955"/>
                </a:solidFill>
                <a:latin typeface="Gidole" panose="02000503000000000000" pitchFamily="2" charset="0"/>
              </a:rPr>
              <a:t>Unit: </a:t>
            </a:r>
            <a:r>
              <a:rPr lang="en-US" dirty="0">
                <a:latin typeface="Gidole" panose="02000503000000000000" pitchFamily="2" charset="0"/>
              </a:rPr>
              <a:t>ELA –4000  </a:t>
            </a:r>
            <a:r>
              <a:rPr lang="en-US" b="1" dirty="0">
                <a:solidFill>
                  <a:srgbClr val="143955"/>
                </a:solidFill>
                <a:latin typeface="Gidole" panose="02000503000000000000" pitchFamily="2" charset="0"/>
              </a:rPr>
              <a:t>Pump: </a:t>
            </a:r>
            <a:r>
              <a:rPr lang="en-US" dirty="0">
                <a:latin typeface="Gidole" panose="02000503000000000000" pitchFamily="2" charset="0"/>
              </a:rPr>
              <a:t>Grundfos DME-940</a:t>
            </a:r>
          </a:p>
          <a:p>
            <a:r>
              <a:rPr lang="en-US" b="1" dirty="0">
                <a:solidFill>
                  <a:srgbClr val="143955"/>
                </a:solidFill>
                <a:latin typeface="Gidole" panose="02000503000000000000" pitchFamily="2" charset="0"/>
              </a:rPr>
              <a:t>Extras:  </a:t>
            </a:r>
            <a:r>
              <a:rPr lang="en-US" dirty="0">
                <a:latin typeface="Gidole" panose="02000503000000000000" pitchFamily="2" charset="0"/>
              </a:rPr>
              <a:t>Inline ORP meter, Water Softener, Digital flowmeter with logging</a:t>
            </a:r>
          </a:p>
          <a:p>
            <a:r>
              <a:rPr lang="en-US" b="1" dirty="0">
                <a:solidFill>
                  <a:srgbClr val="143955"/>
                </a:solidFill>
                <a:latin typeface="Gidole" panose="02000503000000000000" pitchFamily="2" charset="0"/>
              </a:rPr>
              <a:t>Dosage: </a:t>
            </a:r>
            <a:r>
              <a:rPr lang="en-US" dirty="0">
                <a:latin typeface="Gidole" panose="02000503000000000000" pitchFamily="2" charset="0"/>
              </a:rPr>
              <a:t>4% Anolyte  </a:t>
            </a:r>
          </a:p>
          <a:p>
            <a:r>
              <a:rPr lang="en-US" b="1" dirty="0">
                <a:solidFill>
                  <a:srgbClr val="143955"/>
                </a:solidFill>
                <a:latin typeface="Gidole" panose="02000503000000000000" pitchFamily="2" charset="0"/>
              </a:rPr>
              <a:t>Salt usage: </a:t>
            </a:r>
            <a:r>
              <a:rPr lang="en-US" dirty="0">
                <a:latin typeface="Gidole" panose="02000503000000000000" pitchFamily="2" charset="0"/>
              </a:rPr>
              <a:t>20kg bag/day   $4.60/bag/day</a:t>
            </a:r>
          </a:p>
          <a:p>
            <a:r>
              <a:rPr lang="en-US" b="1" dirty="0">
                <a:solidFill>
                  <a:srgbClr val="143955"/>
                </a:solidFill>
                <a:latin typeface="Gidole" panose="02000503000000000000" pitchFamily="2" charset="0"/>
              </a:rPr>
              <a:t>Electricity usage: </a:t>
            </a:r>
            <a:r>
              <a:rPr lang="en-US" dirty="0">
                <a:latin typeface="Gidole" panose="02000503000000000000" pitchFamily="2" charset="0"/>
              </a:rPr>
              <a:t>50kva/day x 0.05 cents = $2.50/day</a:t>
            </a:r>
          </a:p>
        </p:txBody>
      </p:sp>
    </p:spTree>
    <p:extLst>
      <p:ext uri="{BB962C8B-B14F-4D97-AF65-F5344CB8AC3E}">
        <p14:creationId xmlns:p14="http://schemas.microsoft.com/office/powerpoint/2010/main" val="449298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887AD0F7-3257-F140-8061-8A3E5A773C49}"/>
              </a:ext>
            </a:extLst>
          </p:cNvPr>
          <p:cNvSpPr>
            <a:spLocks noGrp="1"/>
          </p:cNvSpPr>
          <p:nvPr>
            <p:ph type="title"/>
          </p:nvPr>
        </p:nvSpPr>
        <p:spPr>
          <a:xfrm>
            <a:off x="222422" y="402195"/>
            <a:ext cx="11969578" cy="1325563"/>
          </a:xfrm>
        </p:spPr>
        <p:txBody>
          <a:bodyPr>
            <a:normAutofit fontScale="90000"/>
          </a:bodyPr>
          <a:lstStyle/>
          <a:p>
            <a:pPr algn="ctr"/>
            <a:r>
              <a:rPr lang="en-CA" sz="6000" b="1" dirty="0">
                <a:solidFill>
                  <a:srgbClr val="6BA6C4"/>
                </a:solidFill>
                <a:latin typeface="Gidole" panose="02000503000000000000" pitchFamily="2" charset="0"/>
              </a:rPr>
              <a:t>ASPENHEIM FARMS </a:t>
            </a:r>
            <a:r>
              <a:rPr lang="en-US" sz="6000" b="1" dirty="0">
                <a:solidFill>
                  <a:srgbClr val="6BA6C4"/>
                </a:solidFill>
                <a:latin typeface="Gidole" panose="02000503000000000000" pitchFamily="2" charset="0"/>
              </a:rPr>
              <a:t>ANOLYTE BENEFITS</a:t>
            </a:r>
            <a:br>
              <a:rPr lang="en-US" sz="6000" dirty="0">
                <a:solidFill>
                  <a:srgbClr val="143955"/>
                </a:solidFill>
                <a:latin typeface="Gidole" panose="02000503000000000000" pitchFamily="2" charset="0"/>
              </a:rPr>
            </a:br>
            <a:endParaRPr lang="en-US" sz="6000" b="1" dirty="0">
              <a:solidFill>
                <a:srgbClr val="6BA6C4"/>
              </a:solidFill>
              <a:latin typeface="Gidole" panose="02000503000000000000" pitchFamily="2" charset="0"/>
            </a:endParaRPr>
          </a:p>
        </p:txBody>
      </p:sp>
      <p:sp>
        <p:nvSpPr>
          <p:cNvPr id="11" name="Content Placeholder 2">
            <a:extLst>
              <a:ext uri="{FF2B5EF4-FFF2-40B4-BE49-F238E27FC236}">
                <a16:creationId xmlns:a16="http://schemas.microsoft.com/office/drawing/2014/main" id="{C34C1B54-51B3-AC4C-A3EA-B1446ABB77B2}"/>
              </a:ext>
            </a:extLst>
          </p:cNvPr>
          <p:cNvSpPr txBox="1">
            <a:spLocks/>
          </p:cNvSpPr>
          <p:nvPr/>
        </p:nvSpPr>
        <p:spPr>
          <a:xfrm>
            <a:off x="457200" y="1663786"/>
            <a:ext cx="11507352" cy="251460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buFont typeface="+mj-lt"/>
              <a:buAutoNum type="arabicPeriod"/>
            </a:pPr>
            <a:r>
              <a:rPr lang="en-US" sz="2100" dirty="0">
                <a:solidFill>
                  <a:srgbClr val="143955"/>
                </a:solidFill>
                <a:latin typeface="Gidole" panose="02000503000000000000" pitchFamily="2" charset="0"/>
              </a:rPr>
              <a:t>Promotion of general health as a drinking water additive </a:t>
            </a:r>
          </a:p>
          <a:p>
            <a:pPr marL="457200" indent="-457200">
              <a:buFont typeface="+mj-lt"/>
              <a:buAutoNum type="arabicPeriod"/>
            </a:pPr>
            <a:r>
              <a:rPr lang="en-US" sz="2100" dirty="0">
                <a:solidFill>
                  <a:srgbClr val="143955"/>
                </a:solidFill>
                <a:latin typeface="Gidole" panose="02000503000000000000" pitchFamily="2" charset="0"/>
              </a:rPr>
              <a:t>Super effective disinfectant, waterline cleaner, and biofilm/scale remover </a:t>
            </a:r>
          </a:p>
          <a:p>
            <a:pPr marL="457200" indent="-457200">
              <a:buFont typeface="+mj-lt"/>
              <a:buAutoNum type="arabicPeriod"/>
            </a:pPr>
            <a:r>
              <a:rPr lang="en-US" sz="2100" dirty="0">
                <a:solidFill>
                  <a:srgbClr val="143955"/>
                </a:solidFill>
                <a:latin typeface="Gidole" panose="02000503000000000000" pitchFamily="2" charset="0"/>
              </a:rPr>
              <a:t>Statistically proven better mortality, digestion, weight gain &amp; feed conversion </a:t>
            </a:r>
          </a:p>
          <a:p>
            <a:pPr marL="457200" indent="-457200">
              <a:buFont typeface="+mj-lt"/>
              <a:buAutoNum type="arabicPeriod"/>
            </a:pPr>
            <a:r>
              <a:rPr lang="en-US" sz="2100" dirty="0">
                <a:solidFill>
                  <a:srgbClr val="143955"/>
                </a:solidFill>
                <a:latin typeface="Gidole" panose="02000503000000000000" pitchFamily="2" charset="0"/>
              </a:rPr>
              <a:t>Disease control, and cure • Rapid Return on Investment </a:t>
            </a:r>
          </a:p>
          <a:p>
            <a:pPr marL="457200" indent="-457200">
              <a:buFont typeface="+mj-lt"/>
              <a:buAutoNum type="arabicPeriod"/>
            </a:pPr>
            <a:r>
              <a:rPr lang="en-US" sz="2100" dirty="0">
                <a:solidFill>
                  <a:srgbClr val="143955"/>
                </a:solidFill>
                <a:latin typeface="Gidole" panose="02000503000000000000" pitchFamily="2" charset="0"/>
              </a:rPr>
              <a:t>Grain and feed storage additive (reduced mold) </a:t>
            </a:r>
          </a:p>
          <a:p>
            <a:pPr marL="457200" indent="-457200">
              <a:buFont typeface="+mj-lt"/>
              <a:buAutoNum type="arabicPeriod"/>
            </a:pPr>
            <a:r>
              <a:rPr lang="en-US" sz="2100" dirty="0">
                <a:solidFill>
                  <a:srgbClr val="143955"/>
                </a:solidFill>
                <a:latin typeface="Gidole" panose="02000503000000000000" pitchFamily="2" charset="0"/>
              </a:rPr>
              <a:t>Bacteria control through misting or fogging (Pest Control on the skin)</a:t>
            </a:r>
          </a:p>
          <a:p>
            <a:endParaRPr lang="en-US" dirty="0"/>
          </a:p>
        </p:txBody>
      </p:sp>
      <p:sp>
        <p:nvSpPr>
          <p:cNvPr id="12" name="Text Box 2">
            <a:extLst>
              <a:ext uri="{FF2B5EF4-FFF2-40B4-BE49-F238E27FC236}">
                <a16:creationId xmlns:a16="http://schemas.microsoft.com/office/drawing/2014/main" id="{BBCC4410-91F3-4647-8A19-902EB2307C00}"/>
              </a:ext>
            </a:extLst>
          </p:cNvPr>
          <p:cNvSpPr txBox="1">
            <a:spLocks noChangeArrowheads="1"/>
          </p:cNvSpPr>
          <p:nvPr/>
        </p:nvSpPr>
        <p:spPr bwMode="auto">
          <a:xfrm>
            <a:off x="457200" y="3939746"/>
            <a:ext cx="11507352" cy="28194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b="1" dirty="0">
                <a:solidFill>
                  <a:srgbClr val="143955"/>
                </a:solidFill>
                <a:effectLst/>
                <a:latin typeface="Gidole" panose="02000503000000000000" pitchFamily="2" charset="0"/>
                <a:ea typeface="Calibri"/>
                <a:cs typeface="Times New Roman"/>
              </a:rPr>
              <a:t>Results</a:t>
            </a:r>
            <a:r>
              <a:rPr lang="en-US" dirty="0">
                <a:solidFill>
                  <a:srgbClr val="143955"/>
                </a:solidFill>
                <a:effectLst/>
                <a:latin typeface="Gidole" panose="02000503000000000000" pitchFamily="2" charset="0"/>
                <a:ea typeface="Calibri"/>
                <a:cs typeface="Times New Roman"/>
              </a:rPr>
              <a:t>: One month after dosing Anolyte, we noticed all lines were completely free from biofilm and debris. Pigs looked healthier with more Energy. </a:t>
            </a:r>
          </a:p>
          <a:p>
            <a:pPr marL="0" marR="0">
              <a:lnSpc>
                <a:spcPct val="115000"/>
              </a:lnSpc>
              <a:spcBef>
                <a:spcPts val="0"/>
              </a:spcBef>
              <a:spcAft>
                <a:spcPts val="1000"/>
              </a:spcAft>
            </a:pPr>
            <a:r>
              <a:rPr lang="en-US" b="1" dirty="0">
                <a:solidFill>
                  <a:srgbClr val="143955"/>
                </a:solidFill>
                <a:effectLst/>
                <a:latin typeface="Gidole" panose="02000503000000000000" pitchFamily="2" charset="0"/>
                <a:ea typeface="Calibri"/>
                <a:cs typeface="Times New Roman"/>
              </a:rPr>
              <a:t>Conclusion:</a:t>
            </a:r>
            <a:r>
              <a:rPr lang="en-US" dirty="0">
                <a:solidFill>
                  <a:srgbClr val="143955"/>
                </a:solidFill>
                <a:effectLst/>
                <a:latin typeface="Gidole" panose="02000503000000000000" pitchFamily="2" charset="0"/>
                <a:ea typeface="Calibri"/>
                <a:cs typeface="Times New Roman"/>
              </a:rPr>
              <a:t> The addition of Anolyte for this application has exceeded all expectations and performances with the Client testifying that the Anolyte System was paid off in less than four months. Not hard to believe, and we have seen this many times before. This Client had good quality well water to begin with but lacked the very important ingredient that every water distribution needs: </a:t>
            </a:r>
            <a:r>
              <a:rPr lang="en-US" b="1" dirty="0">
                <a:solidFill>
                  <a:srgbClr val="143955"/>
                </a:solidFill>
                <a:effectLst/>
                <a:latin typeface="Gidole" panose="02000503000000000000" pitchFamily="2" charset="0"/>
                <a:ea typeface="Calibri"/>
                <a:cs typeface="Times New Roman"/>
              </a:rPr>
              <a:t>“Safe, Powerful, and Non-Toxic, Disinfection and Water Purification”</a:t>
            </a:r>
            <a:r>
              <a:rPr lang="en-US" dirty="0">
                <a:solidFill>
                  <a:srgbClr val="143955"/>
                </a:solidFill>
                <a:effectLst/>
                <a:latin typeface="Gidole" panose="02000503000000000000" pitchFamily="2" charset="0"/>
                <a:ea typeface="Calibri"/>
                <a:cs typeface="Times New Roman"/>
              </a:rPr>
              <a:t> </a:t>
            </a:r>
          </a:p>
        </p:txBody>
      </p:sp>
    </p:spTree>
    <p:extLst>
      <p:ext uri="{BB962C8B-B14F-4D97-AF65-F5344CB8AC3E}">
        <p14:creationId xmlns:p14="http://schemas.microsoft.com/office/powerpoint/2010/main" val="1059245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0744311E-45FF-2D4B-AA0B-1ED1FE2F4D7A}"/>
              </a:ext>
            </a:extLst>
          </p:cNvPr>
          <p:cNvSpPr>
            <a:spLocks noGrp="1"/>
          </p:cNvSpPr>
          <p:nvPr>
            <p:ph type="title"/>
          </p:nvPr>
        </p:nvSpPr>
        <p:spPr/>
        <p:txBody>
          <a:bodyPr>
            <a:normAutofit/>
          </a:bodyPr>
          <a:lstStyle/>
          <a:p>
            <a:pPr algn="ctr"/>
            <a:r>
              <a:rPr lang="en-CA" sz="6000" b="1" dirty="0">
                <a:solidFill>
                  <a:srgbClr val="6BA6C4"/>
                </a:solidFill>
                <a:latin typeface="Gidole" panose="02000503000000000000" pitchFamily="2" charset="0"/>
              </a:rPr>
              <a:t>ROLLING ACRES FARM</a:t>
            </a:r>
            <a:endParaRPr lang="en-US" sz="6000" b="1" dirty="0">
              <a:solidFill>
                <a:srgbClr val="6BA6C4"/>
              </a:solidFill>
              <a:latin typeface="Gidole" panose="02000503000000000000" pitchFamily="2" charset="0"/>
            </a:endParaRPr>
          </a:p>
        </p:txBody>
      </p:sp>
      <p:sp>
        <p:nvSpPr>
          <p:cNvPr id="6" name="Rectangle 5">
            <a:extLst>
              <a:ext uri="{FF2B5EF4-FFF2-40B4-BE49-F238E27FC236}">
                <a16:creationId xmlns:a16="http://schemas.microsoft.com/office/drawing/2014/main" id="{1C680E2D-EA96-FD4F-9CEC-DF7685C4E3C4}"/>
              </a:ext>
            </a:extLst>
          </p:cNvPr>
          <p:cNvSpPr/>
          <p:nvPr/>
        </p:nvSpPr>
        <p:spPr>
          <a:xfrm>
            <a:off x="754895" y="4402356"/>
            <a:ext cx="5600185" cy="2182264"/>
          </a:xfrm>
          <a:prstGeom prst="rect">
            <a:avLst/>
          </a:prstGeom>
        </p:spPr>
        <p:txBody>
          <a:bodyPr wrap="square">
            <a:spAutoFit/>
          </a:bodyPr>
          <a:lstStyle/>
          <a:p>
            <a:pPr>
              <a:lnSpc>
                <a:spcPct val="115000"/>
              </a:lnSpc>
            </a:pPr>
            <a:r>
              <a:rPr lang="en-US" sz="2000" b="1" dirty="0">
                <a:solidFill>
                  <a:srgbClr val="143955"/>
                </a:solidFill>
                <a:latin typeface="Gidole" panose="02000503000000000000" pitchFamily="2" charset="0"/>
                <a:ea typeface="Calibri"/>
                <a:cs typeface="Times New Roman"/>
              </a:rPr>
              <a:t>Client</a:t>
            </a:r>
            <a:r>
              <a:rPr lang="en-US" sz="2000" dirty="0">
                <a:solidFill>
                  <a:srgbClr val="143955"/>
                </a:solidFill>
                <a:latin typeface="Gidole" panose="02000503000000000000" pitchFamily="2" charset="0"/>
                <a:ea typeface="Calibri"/>
                <a:cs typeface="Times New Roman"/>
              </a:rPr>
              <a:t>: Rolling Acres Farms, Eden , Manitoba, Canada </a:t>
            </a:r>
          </a:p>
          <a:p>
            <a:pPr>
              <a:lnSpc>
                <a:spcPct val="115000"/>
              </a:lnSpc>
            </a:pPr>
            <a:r>
              <a:rPr lang="en-US" sz="2000" b="1" dirty="0">
                <a:solidFill>
                  <a:srgbClr val="143955"/>
                </a:solidFill>
                <a:latin typeface="Gidole" panose="02000503000000000000" pitchFamily="2" charset="0"/>
                <a:ea typeface="Calibri"/>
                <a:cs typeface="Times New Roman"/>
              </a:rPr>
              <a:t>Size</a:t>
            </a:r>
            <a:r>
              <a:rPr lang="en-US" sz="2000" dirty="0">
                <a:solidFill>
                  <a:srgbClr val="143955"/>
                </a:solidFill>
                <a:latin typeface="Gidole" panose="02000503000000000000" pitchFamily="2" charset="0"/>
                <a:ea typeface="Calibri"/>
                <a:cs typeface="Times New Roman"/>
              </a:rPr>
              <a:t>: 1200 Sow to Finish Piggery </a:t>
            </a:r>
          </a:p>
          <a:p>
            <a:pPr>
              <a:lnSpc>
                <a:spcPct val="115000"/>
              </a:lnSpc>
            </a:pPr>
            <a:r>
              <a:rPr lang="en-US" sz="2000" b="1" dirty="0">
                <a:solidFill>
                  <a:srgbClr val="143955"/>
                </a:solidFill>
                <a:latin typeface="Gidole" panose="02000503000000000000" pitchFamily="2" charset="0"/>
                <a:ea typeface="Calibri"/>
                <a:cs typeface="Times New Roman"/>
              </a:rPr>
              <a:t>Unit: </a:t>
            </a:r>
            <a:r>
              <a:rPr lang="en-US" sz="2000" dirty="0" err="1">
                <a:solidFill>
                  <a:srgbClr val="143955"/>
                </a:solidFill>
                <a:latin typeface="Gidole" panose="02000503000000000000" pitchFamily="2" charset="0"/>
                <a:ea typeface="Calibri"/>
                <a:cs typeface="Times New Roman"/>
              </a:rPr>
              <a:t>Envirolyte</a:t>
            </a:r>
            <a:r>
              <a:rPr lang="en-US" sz="2000" dirty="0">
                <a:solidFill>
                  <a:srgbClr val="143955"/>
                </a:solidFill>
                <a:latin typeface="Gidole" panose="02000503000000000000" pitchFamily="2" charset="0"/>
                <a:ea typeface="Calibri"/>
                <a:cs typeface="Times New Roman"/>
              </a:rPr>
              <a:t> ELA-6000 </a:t>
            </a:r>
          </a:p>
          <a:p>
            <a:pPr>
              <a:lnSpc>
                <a:spcPct val="115000"/>
              </a:lnSpc>
            </a:pPr>
            <a:r>
              <a:rPr lang="en-US" sz="2000" b="1" dirty="0">
                <a:solidFill>
                  <a:srgbClr val="143955"/>
                </a:solidFill>
                <a:latin typeface="Gidole" panose="02000503000000000000" pitchFamily="2" charset="0"/>
                <a:ea typeface="Calibri"/>
                <a:cs typeface="Times New Roman"/>
              </a:rPr>
              <a:t>Pump: </a:t>
            </a:r>
            <a:r>
              <a:rPr lang="en-US" sz="2000" dirty="0">
                <a:solidFill>
                  <a:srgbClr val="143955"/>
                </a:solidFill>
                <a:latin typeface="Gidole" panose="02000503000000000000" pitchFamily="2" charset="0"/>
                <a:ea typeface="Calibri"/>
                <a:cs typeface="Times New Roman"/>
              </a:rPr>
              <a:t>Lutz-Jesco ,LB400 </a:t>
            </a:r>
          </a:p>
          <a:p>
            <a:pPr>
              <a:lnSpc>
                <a:spcPct val="115000"/>
              </a:lnSpc>
            </a:pPr>
            <a:r>
              <a:rPr lang="en-US" sz="2000" b="1" dirty="0">
                <a:solidFill>
                  <a:srgbClr val="143955"/>
                </a:solidFill>
                <a:latin typeface="Gidole" panose="02000503000000000000" pitchFamily="2" charset="0"/>
                <a:ea typeface="Calibri"/>
                <a:cs typeface="Times New Roman"/>
              </a:rPr>
              <a:t>Extras: </a:t>
            </a:r>
            <a:r>
              <a:rPr lang="en-US" sz="2000" dirty="0">
                <a:solidFill>
                  <a:srgbClr val="143955"/>
                </a:solidFill>
                <a:latin typeface="Gidole" panose="02000503000000000000" pitchFamily="2" charset="0"/>
                <a:ea typeface="Calibri"/>
                <a:cs typeface="Times New Roman"/>
              </a:rPr>
              <a:t>Water Softener, Anolyte Fogger </a:t>
            </a:r>
          </a:p>
          <a:p>
            <a:pPr>
              <a:lnSpc>
                <a:spcPct val="115000"/>
              </a:lnSpc>
            </a:pPr>
            <a:r>
              <a:rPr lang="en-US" sz="2000" b="1" dirty="0">
                <a:solidFill>
                  <a:srgbClr val="143955"/>
                </a:solidFill>
                <a:latin typeface="Gidole" panose="02000503000000000000" pitchFamily="2" charset="0"/>
                <a:ea typeface="Calibri"/>
                <a:cs typeface="Times New Roman"/>
              </a:rPr>
              <a:t>Dosage: </a:t>
            </a:r>
            <a:r>
              <a:rPr lang="en-US" sz="2000" dirty="0">
                <a:solidFill>
                  <a:srgbClr val="143955"/>
                </a:solidFill>
                <a:latin typeface="Gidole" panose="02000503000000000000" pitchFamily="2" charset="0"/>
                <a:ea typeface="Calibri"/>
                <a:cs typeface="Times New Roman"/>
              </a:rPr>
              <a:t>3% Anolyte</a:t>
            </a:r>
          </a:p>
        </p:txBody>
      </p:sp>
      <p:pic>
        <p:nvPicPr>
          <p:cNvPr id="9" name="Picture 8">
            <a:extLst>
              <a:ext uri="{FF2B5EF4-FFF2-40B4-BE49-F238E27FC236}">
                <a16:creationId xmlns:a16="http://schemas.microsoft.com/office/drawing/2014/main" id="{7ADF1B63-BEC7-7C44-8F80-0C38049E0CC7}"/>
              </a:ext>
            </a:extLst>
          </p:cNvPr>
          <p:cNvPicPr/>
          <p:nvPr/>
        </p:nvPicPr>
        <p:blipFill rotWithShape="1">
          <a:blip r:embed="rId3"/>
          <a:srcRect l="35299" t="40000" r="41918" b="37598"/>
          <a:stretch/>
        </p:blipFill>
        <p:spPr bwMode="auto">
          <a:xfrm>
            <a:off x="6355080" y="1831696"/>
            <a:ext cx="4998720" cy="2789731"/>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FAACBE2-06B2-4E40-8E8A-63F935D15E94}"/>
              </a:ext>
            </a:extLst>
          </p:cNvPr>
          <p:cNvPicPr/>
          <p:nvPr/>
        </p:nvPicPr>
        <p:blipFill rotWithShape="1">
          <a:blip r:embed="rId3"/>
          <a:srcRect l="40405" t="16667" r="36545" b="61806"/>
          <a:stretch/>
        </p:blipFill>
        <p:spPr bwMode="auto">
          <a:xfrm>
            <a:off x="838200" y="1838969"/>
            <a:ext cx="5068330" cy="2415106"/>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FF88E242-5EA7-2E47-BC7A-ACF024286A26}"/>
              </a:ext>
            </a:extLst>
          </p:cNvPr>
          <p:cNvSpPr txBox="1"/>
          <p:nvPr/>
        </p:nvSpPr>
        <p:spPr>
          <a:xfrm>
            <a:off x="6355080" y="4254075"/>
            <a:ext cx="3097839" cy="369332"/>
          </a:xfrm>
          <a:prstGeom prst="rect">
            <a:avLst/>
          </a:prstGeom>
          <a:solidFill>
            <a:schemeClr val="bg1"/>
          </a:solidFill>
        </p:spPr>
        <p:txBody>
          <a:bodyPr wrap="square" rtlCol="0">
            <a:spAutoFit/>
          </a:bodyPr>
          <a:lstStyle/>
          <a:p>
            <a:pPr algn="ctr"/>
            <a:r>
              <a:rPr lang="en-US" b="1" dirty="0">
                <a:solidFill>
                  <a:srgbClr val="143955"/>
                </a:solidFill>
                <a:latin typeface="Gidole" panose="02000503000000000000" pitchFamily="2" charset="0"/>
              </a:rPr>
              <a:t>Before Anolyte Dosing</a:t>
            </a:r>
          </a:p>
        </p:txBody>
      </p:sp>
      <p:sp>
        <p:nvSpPr>
          <p:cNvPr id="11" name="TextBox 10">
            <a:extLst>
              <a:ext uri="{FF2B5EF4-FFF2-40B4-BE49-F238E27FC236}">
                <a16:creationId xmlns:a16="http://schemas.microsoft.com/office/drawing/2014/main" id="{12DFF800-1DF6-0D4C-B23D-39272BF43964}"/>
              </a:ext>
            </a:extLst>
          </p:cNvPr>
          <p:cNvSpPr txBox="1"/>
          <p:nvPr/>
        </p:nvSpPr>
        <p:spPr>
          <a:xfrm>
            <a:off x="9399202" y="4257426"/>
            <a:ext cx="2394498" cy="369332"/>
          </a:xfrm>
          <a:prstGeom prst="rect">
            <a:avLst/>
          </a:prstGeom>
          <a:solidFill>
            <a:schemeClr val="bg1"/>
          </a:solidFill>
        </p:spPr>
        <p:txBody>
          <a:bodyPr wrap="square" rtlCol="0">
            <a:spAutoFit/>
          </a:bodyPr>
          <a:lstStyle/>
          <a:p>
            <a:r>
              <a:rPr lang="en-US" b="1" dirty="0">
                <a:solidFill>
                  <a:srgbClr val="143955"/>
                </a:solidFill>
                <a:latin typeface="Gidole" panose="02000503000000000000" pitchFamily="2" charset="0"/>
              </a:rPr>
              <a:t>After Anolyte Dosing</a:t>
            </a:r>
          </a:p>
        </p:txBody>
      </p:sp>
    </p:spTree>
    <p:extLst>
      <p:ext uri="{BB962C8B-B14F-4D97-AF65-F5344CB8AC3E}">
        <p14:creationId xmlns:p14="http://schemas.microsoft.com/office/powerpoint/2010/main" val="284785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a:extLst>
              <a:ext uri="{FF2B5EF4-FFF2-40B4-BE49-F238E27FC236}">
                <a16:creationId xmlns:a16="http://schemas.microsoft.com/office/drawing/2014/main" id="{223FDDC8-E83E-064B-A5D5-B7364A3E59BA}"/>
              </a:ext>
            </a:extLst>
          </p:cNvPr>
          <p:cNvSpPr txBox="1">
            <a:spLocks/>
          </p:cNvSpPr>
          <p:nvPr/>
        </p:nvSpPr>
        <p:spPr>
          <a:xfrm>
            <a:off x="187155" y="1290607"/>
            <a:ext cx="12039600" cy="4114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143955"/>
                </a:solidFill>
                <a:latin typeface="Gidole" panose="02000503000000000000" pitchFamily="2" charset="0"/>
              </a:rPr>
              <a:t>Rolling Acres Hog Farm was experiencing erratic slaughterhouse condemns due to persistent </a:t>
            </a:r>
            <a:r>
              <a:rPr lang="en-US" sz="2400" dirty="0" err="1">
                <a:solidFill>
                  <a:srgbClr val="143955"/>
                </a:solidFill>
                <a:latin typeface="Gidole" panose="02000503000000000000" pitchFamily="2" charset="0"/>
              </a:rPr>
              <a:t>m.avium</a:t>
            </a:r>
            <a:r>
              <a:rPr lang="en-US" sz="2400" dirty="0">
                <a:solidFill>
                  <a:srgbClr val="143955"/>
                </a:solidFill>
                <a:latin typeface="Gidole" panose="02000503000000000000" pitchFamily="2" charset="0"/>
              </a:rPr>
              <a:t>, </a:t>
            </a:r>
            <a:r>
              <a:rPr lang="en-US" sz="2400" dirty="0" err="1">
                <a:solidFill>
                  <a:srgbClr val="143955"/>
                </a:solidFill>
                <a:latin typeface="Gidole" panose="02000503000000000000" pitchFamily="2" charset="0"/>
              </a:rPr>
              <a:t>m.fortuitum,and</a:t>
            </a:r>
            <a:r>
              <a:rPr lang="en-US" sz="2400" dirty="0">
                <a:solidFill>
                  <a:srgbClr val="143955"/>
                </a:solidFill>
                <a:latin typeface="Gidole" panose="02000503000000000000" pitchFamily="2" charset="0"/>
              </a:rPr>
              <a:t> </a:t>
            </a:r>
            <a:r>
              <a:rPr lang="en-US" sz="2400" dirty="0" err="1">
                <a:solidFill>
                  <a:srgbClr val="143955"/>
                </a:solidFill>
                <a:latin typeface="Gidole" panose="02000503000000000000" pitchFamily="2" charset="0"/>
              </a:rPr>
              <a:t>acinetobacter</a:t>
            </a:r>
            <a:r>
              <a:rPr lang="en-US" sz="2400" dirty="0">
                <a:solidFill>
                  <a:srgbClr val="143955"/>
                </a:solidFill>
                <a:latin typeface="Gidole" panose="02000503000000000000" pitchFamily="2" charset="0"/>
              </a:rPr>
              <a:t> parasite infections lesions in Liver reaching as high as 37.11% condemns in November of 2014. </a:t>
            </a:r>
          </a:p>
          <a:p>
            <a:endParaRPr lang="en-US" sz="1000" dirty="0">
              <a:solidFill>
                <a:srgbClr val="143955"/>
              </a:solidFill>
              <a:latin typeface="Gidole" panose="02000503000000000000" pitchFamily="2" charset="0"/>
            </a:endParaRPr>
          </a:p>
          <a:p>
            <a:pPr marL="0" indent="0">
              <a:buNone/>
            </a:pPr>
            <a:r>
              <a:rPr lang="en-US" sz="2400" dirty="0" err="1">
                <a:solidFill>
                  <a:srgbClr val="143955"/>
                </a:solidFill>
                <a:latin typeface="Gidole" panose="02000503000000000000" pitchFamily="2" charset="0"/>
              </a:rPr>
              <a:t>OmniLyte</a:t>
            </a:r>
            <a:r>
              <a:rPr lang="en-US" sz="2400" dirty="0">
                <a:solidFill>
                  <a:srgbClr val="143955"/>
                </a:solidFill>
                <a:latin typeface="Gidole" panose="02000503000000000000" pitchFamily="2" charset="0"/>
              </a:rPr>
              <a:t> quickly supplied, and installed an </a:t>
            </a:r>
            <a:r>
              <a:rPr lang="en-US" sz="2400" dirty="0" err="1">
                <a:solidFill>
                  <a:srgbClr val="143955"/>
                </a:solidFill>
                <a:latin typeface="Gidole" panose="02000503000000000000" pitchFamily="2" charset="0"/>
              </a:rPr>
              <a:t>Envirolyte</a:t>
            </a:r>
            <a:r>
              <a:rPr lang="en-US" sz="2400" dirty="0">
                <a:solidFill>
                  <a:srgbClr val="143955"/>
                </a:solidFill>
                <a:latin typeface="Gidole" panose="02000503000000000000" pitchFamily="2" charset="0"/>
              </a:rPr>
              <a:t> Anolyte system as a pilot project on Nov 20, 2014. The following months showed a vast improvement in reduced liver lesions/condemns to an average of 0.18%, a vast improvement over the farm’s historical benchmark. Farm managers also noted improved energy, better skin color, increased growth, and lower mortality. All of these improvements resulted in a rapid ROI making this there best investment to date!</a:t>
            </a:r>
          </a:p>
          <a:p>
            <a:pPr marL="0" indent="0">
              <a:buFont typeface="Arial" panose="020B0604020202020204" pitchFamily="34" charset="0"/>
              <a:buNone/>
            </a:pPr>
            <a:endParaRPr lang="en-US" sz="1600" dirty="0">
              <a:solidFill>
                <a:srgbClr val="143955"/>
              </a:solidFill>
              <a:latin typeface="Gidole" panose="02000503000000000000" pitchFamily="2" charset="0"/>
            </a:endParaRPr>
          </a:p>
        </p:txBody>
      </p:sp>
      <p:sp>
        <p:nvSpPr>
          <p:cNvPr id="9" name="Title 1">
            <a:extLst>
              <a:ext uri="{FF2B5EF4-FFF2-40B4-BE49-F238E27FC236}">
                <a16:creationId xmlns:a16="http://schemas.microsoft.com/office/drawing/2014/main" id="{70BFDBAC-D9F8-7947-B4D2-BCD8F697A130}"/>
              </a:ext>
            </a:extLst>
          </p:cNvPr>
          <p:cNvSpPr>
            <a:spLocks noGrp="1"/>
          </p:cNvSpPr>
          <p:nvPr>
            <p:ph type="title"/>
          </p:nvPr>
        </p:nvSpPr>
        <p:spPr>
          <a:xfrm>
            <a:off x="914400" y="227962"/>
            <a:ext cx="10515600" cy="1325563"/>
          </a:xfrm>
        </p:spPr>
        <p:txBody>
          <a:bodyPr>
            <a:normAutofit/>
          </a:bodyPr>
          <a:lstStyle/>
          <a:p>
            <a:pPr algn="ctr"/>
            <a:r>
              <a:rPr lang="en-CA" sz="6000" b="1" dirty="0">
                <a:solidFill>
                  <a:srgbClr val="6BA6C4"/>
                </a:solidFill>
                <a:latin typeface="Gidole" panose="02000503000000000000" pitchFamily="2" charset="0"/>
              </a:rPr>
              <a:t>ROLLING ACRES FARM</a:t>
            </a:r>
            <a:endParaRPr lang="en-US" sz="6000" b="1" dirty="0">
              <a:solidFill>
                <a:srgbClr val="6BA6C4"/>
              </a:solidFill>
              <a:latin typeface="Gidole" panose="02000503000000000000" pitchFamily="2" charset="0"/>
            </a:endParaRPr>
          </a:p>
        </p:txBody>
      </p:sp>
      <p:sp>
        <p:nvSpPr>
          <p:cNvPr id="10" name="Text Box 2">
            <a:extLst>
              <a:ext uri="{FF2B5EF4-FFF2-40B4-BE49-F238E27FC236}">
                <a16:creationId xmlns:a16="http://schemas.microsoft.com/office/drawing/2014/main" id="{50F80542-2434-5046-B2E8-EA35A1054779}"/>
              </a:ext>
            </a:extLst>
          </p:cNvPr>
          <p:cNvSpPr txBox="1">
            <a:spLocks noChangeArrowheads="1"/>
          </p:cNvSpPr>
          <p:nvPr/>
        </p:nvSpPr>
        <p:spPr bwMode="auto">
          <a:xfrm>
            <a:off x="187155" y="4483863"/>
            <a:ext cx="8763000" cy="184308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R="0">
              <a:lnSpc>
                <a:spcPct val="115000"/>
              </a:lnSpc>
              <a:spcBef>
                <a:spcPts val="0"/>
              </a:spcBef>
              <a:spcAft>
                <a:spcPts val="0"/>
              </a:spcAft>
            </a:pPr>
            <a:r>
              <a:rPr lang="en-CA" b="1" dirty="0" err="1">
                <a:solidFill>
                  <a:srgbClr val="6BA6C4"/>
                </a:solidFill>
                <a:effectLst/>
                <a:latin typeface="Gidole" panose="02000503000000000000" pitchFamily="2" charset="0"/>
                <a:ea typeface="Calibri"/>
                <a:cs typeface="Times New Roman"/>
              </a:rPr>
              <a:t>Envirolyte</a:t>
            </a:r>
            <a:r>
              <a:rPr lang="en-CA" b="1" dirty="0">
                <a:solidFill>
                  <a:srgbClr val="6BA6C4"/>
                </a:solidFill>
                <a:effectLst/>
                <a:latin typeface="Gidole" panose="02000503000000000000" pitchFamily="2" charset="0"/>
                <a:ea typeface="Calibri"/>
                <a:cs typeface="Times New Roman"/>
              </a:rPr>
              <a:t> ELA-4000 </a:t>
            </a:r>
            <a:r>
              <a:rPr lang="en-CA" b="1" dirty="0" err="1">
                <a:solidFill>
                  <a:srgbClr val="6BA6C4"/>
                </a:solidFill>
                <a:effectLst/>
                <a:latin typeface="Gidole" panose="02000503000000000000" pitchFamily="2" charset="0"/>
                <a:ea typeface="Calibri"/>
                <a:cs typeface="Times New Roman"/>
              </a:rPr>
              <a:t>Electrolyzer</a:t>
            </a:r>
            <a:r>
              <a:rPr lang="en-CA" b="1" dirty="0">
                <a:solidFill>
                  <a:srgbClr val="6BA6C4"/>
                </a:solidFill>
                <a:effectLst/>
                <a:latin typeface="Gidole" panose="02000503000000000000" pitchFamily="2" charset="0"/>
                <a:ea typeface="Calibri"/>
                <a:cs typeface="Times New Roman"/>
              </a:rPr>
              <a:t> dosing Anolyte at 4% for 550 Sow Operation.</a:t>
            </a:r>
            <a:endParaRPr lang="en-US" dirty="0">
              <a:solidFill>
                <a:srgbClr val="6BA6C4"/>
              </a:solidFill>
              <a:effectLst/>
              <a:latin typeface="Gidole" panose="02000503000000000000" pitchFamily="2" charset="0"/>
              <a:ea typeface="Calibri"/>
              <a:cs typeface="Times New Roman"/>
            </a:endParaRPr>
          </a:p>
          <a:p>
            <a:pPr marL="742950" indent="-285750">
              <a:lnSpc>
                <a:spcPct val="115000"/>
              </a:lnSpc>
              <a:buFont typeface="Arial" panose="020B0604020202020204" pitchFamily="34" charset="0"/>
              <a:buChar char="•"/>
            </a:pPr>
            <a:r>
              <a:rPr lang="en-CA" b="1" dirty="0">
                <a:solidFill>
                  <a:srgbClr val="6BA6C4"/>
                </a:solidFill>
                <a:effectLst/>
                <a:latin typeface="Gidole" panose="02000503000000000000" pitchFamily="2" charset="0"/>
                <a:ea typeface="Calibri"/>
                <a:cs typeface="Times New Roman"/>
              </a:rPr>
              <a:t>1. 43% increase in daily gain!</a:t>
            </a:r>
            <a:endParaRPr lang="en-US" dirty="0">
              <a:solidFill>
                <a:srgbClr val="6BA6C4"/>
              </a:solidFill>
              <a:effectLst/>
              <a:latin typeface="Gidole" panose="02000503000000000000" pitchFamily="2" charset="0"/>
              <a:ea typeface="Calibri"/>
              <a:cs typeface="Times New Roman"/>
            </a:endParaRPr>
          </a:p>
          <a:p>
            <a:pPr marL="742950" indent="-285750">
              <a:lnSpc>
                <a:spcPct val="115000"/>
              </a:lnSpc>
              <a:buFont typeface="Arial" panose="020B0604020202020204" pitchFamily="34" charset="0"/>
              <a:buChar char="•"/>
            </a:pPr>
            <a:r>
              <a:rPr lang="en-CA" b="1" dirty="0">
                <a:solidFill>
                  <a:srgbClr val="6BA6C4"/>
                </a:solidFill>
                <a:effectLst/>
                <a:latin typeface="Gidole" panose="02000503000000000000" pitchFamily="2" charset="0"/>
                <a:ea typeface="Calibri"/>
                <a:cs typeface="Times New Roman"/>
              </a:rPr>
              <a:t>2. Gained 14 days to market for his feeder pigs!</a:t>
            </a:r>
            <a:endParaRPr lang="en-US" dirty="0">
              <a:solidFill>
                <a:srgbClr val="6BA6C4"/>
              </a:solidFill>
              <a:effectLst/>
              <a:latin typeface="Gidole" panose="02000503000000000000" pitchFamily="2" charset="0"/>
              <a:ea typeface="Calibri"/>
              <a:cs typeface="Times New Roman"/>
            </a:endParaRPr>
          </a:p>
          <a:p>
            <a:pPr marL="742950" indent="-285750">
              <a:lnSpc>
                <a:spcPct val="115000"/>
              </a:lnSpc>
              <a:buFont typeface="Arial" panose="020B0604020202020204" pitchFamily="34" charset="0"/>
              <a:buChar char="•"/>
            </a:pPr>
            <a:r>
              <a:rPr lang="en-CA" b="1" dirty="0">
                <a:solidFill>
                  <a:srgbClr val="6BA6C4"/>
                </a:solidFill>
                <a:effectLst/>
                <a:latin typeface="Gidole" panose="02000503000000000000" pitchFamily="2" charset="0"/>
                <a:ea typeface="Calibri"/>
                <a:cs typeface="Times New Roman"/>
              </a:rPr>
              <a:t>3. Feed conversion improved by 30%</a:t>
            </a:r>
            <a:endParaRPr lang="en-US" dirty="0">
              <a:solidFill>
                <a:srgbClr val="6BA6C4"/>
              </a:solidFill>
              <a:effectLst/>
              <a:latin typeface="Gidole" panose="02000503000000000000" pitchFamily="2" charset="0"/>
              <a:ea typeface="Calibri"/>
              <a:cs typeface="Times New Roman"/>
            </a:endParaRPr>
          </a:p>
          <a:p>
            <a:pPr marL="742950" indent="-285750">
              <a:lnSpc>
                <a:spcPct val="115000"/>
              </a:lnSpc>
              <a:buFont typeface="Arial" panose="020B0604020202020204" pitchFamily="34" charset="0"/>
              <a:buChar char="•"/>
            </a:pPr>
            <a:r>
              <a:rPr lang="en-CA" b="1" dirty="0">
                <a:solidFill>
                  <a:srgbClr val="6BA6C4"/>
                </a:solidFill>
                <a:effectLst/>
                <a:latin typeface="Gidole" panose="02000503000000000000" pitchFamily="2" charset="0"/>
                <a:ea typeface="Calibri"/>
                <a:cs typeface="Times New Roman"/>
              </a:rPr>
              <a:t>4. Significant improvement in mortality</a:t>
            </a:r>
            <a:endParaRPr lang="en-US" dirty="0">
              <a:solidFill>
                <a:srgbClr val="6BA6C4"/>
              </a:solidFill>
              <a:effectLst/>
              <a:latin typeface="Gidole" panose="02000503000000000000" pitchFamily="2" charset="0"/>
              <a:ea typeface="Calibri"/>
              <a:cs typeface="Times New Roman"/>
            </a:endParaRPr>
          </a:p>
          <a:p>
            <a:pPr marL="742950" indent="-285750">
              <a:lnSpc>
                <a:spcPct val="115000"/>
              </a:lnSpc>
              <a:buFont typeface="Arial" panose="020B0604020202020204" pitchFamily="34" charset="0"/>
              <a:buChar char="•"/>
            </a:pPr>
            <a:r>
              <a:rPr lang="en-CA" b="1" dirty="0">
                <a:solidFill>
                  <a:srgbClr val="6BA6C4"/>
                </a:solidFill>
                <a:effectLst/>
                <a:latin typeface="Gidole" panose="02000503000000000000" pitchFamily="2" charset="0"/>
                <a:ea typeface="Calibri"/>
                <a:cs typeface="Times New Roman"/>
              </a:rPr>
              <a:t>5. Pigs feeling better and more active</a:t>
            </a:r>
            <a:endParaRPr lang="en-US" dirty="0">
              <a:solidFill>
                <a:srgbClr val="6BA6C4"/>
              </a:solidFill>
              <a:effectLst/>
              <a:latin typeface="Gidole" panose="02000503000000000000" pitchFamily="2" charset="0"/>
              <a:ea typeface="Calibri"/>
              <a:cs typeface="Times New Roman"/>
            </a:endParaRPr>
          </a:p>
          <a:p>
            <a:pPr marL="0" marR="0">
              <a:lnSpc>
                <a:spcPct val="115000"/>
              </a:lnSpc>
              <a:spcBef>
                <a:spcPts val="0"/>
              </a:spcBef>
              <a:spcAft>
                <a:spcPts val="1000"/>
              </a:spcAft>
            </a:pPr>
            <a:r>
              <a:rPr lang="en-US" sz="1600" dirty="0">
                <a:solidFill>
                  <a:srgbClr val="6BA6C4"/>
                </a:solidFill>
                <a:effectLst/>
                <a:latin typeface="Gidole" panose="02000503000000000000" pitchFamily="2" charset="0"/>
                <a:ea typeface="Calibri"/>
                <a:cs typeface="Times New Roman"/>
              </a:rPr>
              <a:t> </a:t>
            </a:r>
          </a:p>
        </p:txBody>
      </p:sp>
    </p:spTree>
    <p:extLst>
      <p:ext uri="{BB962C8B-B14F-4D97-AF65-F5344CB8AC3E}">
        <p14:creationId xmlns:p14="http://schemas.microsoft.com/office/powerpoint/2010/main" val="1708131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555CB1-E869-6C45-9D12-743E1EDBA8FC}"/>
              </a:ext>
            </a:extLst>
          </p:cNvPr>
          <p:cNvSpPr>
            <a:spLocks noGrp="1"/>
          </p:cNvSpPr>
          <p:nvPr>
            <p:ph type="title"/>
          </p:nvPr>
        </p:nvSpPr>
        <p:spPr>
          <a:xfrm>
            <a:off x="420129" y="365125"/>
            <a:ext cx="11294075" cy="1325563"/>
          </a:xfrm>
        </p:spPr>
        <p:txBody>
          <a:bodyPr>
            <a:normAutofit fontScale="90000"/>
          </a:bodyPr>
          <a:lstStyle/>
          <a:p>
            <a:pPr algn="ctr"/>
            <a:r>
              <a:rPr lang="en-CA" sz="6600" b="1" dirty="0">
                <a:solidFill>
                  <a:srgbClr val="6BA6C4"/>
                </a:solidFill>
                <a:latin typeface="Gidole" panose="02000503000000000000" pitchFamily="2" charset="0"/>
              </a:rPr>
              <a:t>HURON FARMS, ELIE, MB, CANADA</a:t>
            </a:r>
            <a:endParaRPr lang="en-US" sz="6600" b="1" dirty="0">
              <a:solidFill>
                <a:srgbClr val="6BA6C4"/>
              </a:solidFill>
              <a:latin typeface="Gidole" panose="02000503000000000000" pitchFamily="2" charset="0"/>
            </a:endParaRPr>
          </a:p>
        </p:txBody>
      </p:sp>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C:\Users\Robby\Desktop\slide show\Huron Farms Elie, MB.jpg">
            <a:extLst>
              <a:ext uri="{FF2B5EF4-FFF2-40B4-BE49-F238E27FC236}">
                <a16:creationId xmlns:a16="http://schemas.microsoft.com/office/drawing/2014/main" id="{C84D2DB2-C0B7-4046-9850-2EF72F330AFA}"/>
              </a:ext>
            </a:extLst>
          </p:cNvPr>
          <p:cNvPicPr/>
          <p:nvPr/>
        </p:nvPicPr>
        <p:blipFill>
          <a:blip r:embed="rId3" cstate="print"/>
          <a:srcRect/>
          <a:stretch>
            <a:fillRect/>
          </a:stretch>
        </p:blipFill>
        <p:spPr bwMode="auto">
          <a:xfrm>
            <a:off x="2531693" y="3903671"/>
            <a:ext cx="5943600" cy="2645410"/>
          </a:xfrm>
          <a:prstGeom prst="rect">
            <a:avLst/>
          </a:prstGeom>
          <a:ln>
            <a:noFill/>
          </a:ln>
          <a:effectLst>
            <a:softEdge rad="112500"/>
          </a:effectLst>
        </p:spPr>
      </p:pic>
      <p:sp>
        <p:nvSpPr>
          <p:cNvPr id="12" name="Content Placeholder 2">
            <a:extLst>
              <a:ext uri="{FF2B5EF4-FFF2-40B4-BE49-F238E27FC236}">
                <a16:creationId xmlns:a16="http://schemas.microsoft.com/office/drawing/2014/main" id="{E7AA3ADF-8EEE-B148-A541-F2FD10A51C4F}"/>
              </a:ext>
            </a:extLst>
          </p:cNvPr>
          <p:cNvSpPr>
            <a:spLocks noGrp="1"/>
          </p:cNvSpPr>
          <p:nvPr>
            <p:ph idx="1"/>
          </p:nvPr>
        </p:nvSpPr>
        <p:spPr>
          <a:xfrm>
            <a:off x="807308" y="1690688"/>
            <a:ext cx="10906896" cy="2612390"/>
          </a:xfrm>
        </p:spPr>
        <p:txBody>
          <a:bodyPr>
            <a:noAutofit/>
          </a:bodyPr>
          <a:lstStyle/>
          <a:p>
            <a:pPr marL="0" indent="0">
              <a:buNone/>
            </a:pPr>
            <a:r>
              <a:rPr lang="en-CA" sz="1800" dirty="0" err="1">
                <a:latin typeface="Gidole" panose="02000503000000000000" pitchFamily="2" charset="0"/>
              </a:rPr>
              <a:t>Envirolyte</a:t>
            </a:r>
            <a:r>
              <a:rPr lang="en-CA" sz="1800" dirty="0">
                <a:latin typeface="Gidole" panose="02000503000000000000" pitchFamily="2" charset="0"/>
              </a:rPr>
              <a:t> EL-6000 </a:t>
            </a:r>
            <a:r>
              <a:rPr lang="en-CA" sz="1800" dirty="0" err="1">
                <a:latin typeface="Gidole" panose="02000503000000000000" pitchFamily="2" charset="0"/>
              </a:rPr>
              <a:t>Electrolyzer</a:t>
            </a:r>
            <a:r>
              <a:rPr lang="en-CA" sz="1800" dirty="0">
                <a:latin typeface="Gidole" panose="02000503000000000000" pitchFamily="2" charset="0"/>
              </a:rPr>
              <a:t> dosing their RO Water with Anolyte at 2% for 680 Sow Farrow to Finish operation. </a:t>
            </a:r>
            <a:endParaRPr lang="en-US" sz="1800" dirty="0">
              <a:latin typeface="Gidole" panose="02000503000000000000" pitchFamily="2" charset="0"/>
            </a:endParaRPr>
          </a:p>
          <a:p>
            <a:pPr marL="0" indent="0">
              <a:buNone/>
            </a:pPr>
            <a:endParaRPr lang="en-CA" sz="1800" dirty="0">
              <a:latin typeface="Gidole" panose="02000503000000000000" pitchFamily="2" charset="0"/>
            </a:endParaRPr>
          </a:p>
          <a:p>
            <a:pPr marL="0" indent="0">
              <a:buNone/>
            </a:pPr>
            <a:r>
              <a:rPr lang="en-CA" sz="1800" dirty="0">
                <a:latin typeface="Gidole" panose="02000503000000000000" pitchFamily="2" charset="0"/>
              </a:rPr>
              <a:t>"Ever since we started using Anolyte we have had many good results. After years of E-Coli in the farrowing it has disappeared over 97%. Had skin diseases in some pigs (Greasy Pig) where there was no cure, and so far Anolyte showed 100% effective in curing it. Had potent Bio-film in water lines that carried E.coli--now are totally spotless/clean in only month of using Anolyte. Before Anolyte, we tried CID-2000 and other products with too much money spent and wasted with little results. It has even reduced our medication and disinfectant expenses. Awesome product and safe to use”</a:t>
            </a:r>
            <a:endParaRPr lang="en-US" sz="1800" dirty="0">
              <a:latin typeface="Gidole" panose="02000503000000000000" pitchFamily="2" charset="0"/>
            </a:endParaRPr>
          </a:p>
          <a:p>
            <a:pPr marL="0" indent="0">
              <a:buNone/>
            </a:pPr>
            <a:endParaRPr lang="en-US" sz="1800" dirty="0"/>
          </a:p>
        </p:txBody>
      </p:sp>
    </p:spTree>
    <p:extLst>
      <p:ext uri="{BB962C8B-B14F-4D97-AF65-F5344CB8AC3E}">
        <p14:creationId xmlns:p14="http://schemas.microsoft.com/office/powerpoint/2010/main" val="2932924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a:extLst>
              <a:ext uri="{FF2B5EF4-FFF2-40B4-BE49-F238E27FC236}">
                <a16:creationId xmlns:a16="http://schemas.microsoft.com/office/drawing/2014/main" id="{8484B0F6-1D11-0B44-BE6A-45FA11FAEC6A}"/>
              </a:ext>
            </a:extLst>
          </p:cNvPr>
          <p:cNvSpPr txBox="1">
            <a:spLocks noChangeArrowheads="1"/>
          </p:cNvSpPr>
          <p:nvPr/>
        </p:nvSpPr>
        <p:spPr bwMode="auto">
          <a:xfrm>
            <a:off x="-210065" y="107092"/>
            <a:ext cx="12603892" cy="770238"/>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pPr>
            <a:r>
              <a:rPr lang="en-CA" sz="5400" b="1" dirty="0">
                <a:solidFill>
                  <a:srgbClr val="6BA6C4"/>
                </a:solidFill>
                <a:latin typeface="Gidole" panose="02000503000000000000" pitchFamily="2" charset="0"/>
              </a:rPr>
              <a:t>CAMROSE FARMS, CAMROSE, AB, CANADA</a:t>
            </a:r>
            <a:endParaRPr lang="en-US" sz="5400" b="1" dirty="0">
              <a:solidFill>
                <a:srgbClr val="6BA6C4"/>
              </a:solidFill>
              <a:effectLst/>
              <a:latin typeface="Gidole" panose="02000503000000000000" pitchFamily="2" charset="0"/>
              <a:ea typeface="Calibri"/>
              <a:cs typeface="Times New Roman"/>
            </a:endParaRPr>
          </a:p>
        </p:txBody>
      </p:sp>
      <p:pic>
        <p:nvPicPr>
          <p:cNvPr id="10" name="Picture 9">
            <a:extLst>
              <a:ext uri="{FF2B5EF4-FFF2-40B4-BE49-F238E27FC236}">
                <a16:creationId xmlns:a16="http://schemas.microsoft.com/office/drawing/2014/main" id="{A6D44616-0FBB-114E-9868-0961E9144D01}"/>
              </a:ext>
            </a:extLst>
          </p:cNvPr>
          <p:cNvPicPr/>
          <p:nvPr/>
        </p:nvPicPr>
        <p:blipFill rotWithShape="1">
          <a:blip r:embed="rId3"/>
          <a:srcRect l="14279" t="21194" r="15572" b="4442"/>
          <a:stretch/>
        </p:blipFill>
        <p:spPr bwMode="auto">
          <a:xfrm>
            <a:off x="728508" y="2125362"/>
            <a:ext cx="4597255" cy="2753161"/>
          </a:xfrm>
          <a:prstGeom prst="rect">
            <a:avLst/>
          </a:prstGeom>
          <a:ln>
            <a:noFill/>
          </a:ln>
          <a:effectLst>
            <a:softEdge rad="112500"/>
          </a:effectLst>
          <a:extLst>
            <a:ext uri="{53640926-AAD7-44D8-BBD7-CCE9431645EC}">
              <a14:shadowObscured xmlns:a14="http://schemas.microsoft.com/office/drawing/2010/main"/>
            </a:ext>
          </a:extLst>
        </p:spPr>
      </p:pic>
      <p:sp>
        <p:nvSpPr>
          <p:cNvPr id="11" name="Content Placeholder 2">
            <a:extLst>
              <a:ext uri="{FF2B5EF4-FFF2-40B4-BE49-F238E27FC236}">
                <a16:creationId xmlns:a16="http://schemas.microsoft.com/office/drawing/2014/main" id="{CA411BBB-6333-9845-BB4F-F5CCB862CCC3}"/>
              </a:ext>
            </a:extLst>
          </p:cNvPr>
          <p:cNvSpPr>
            <a:spLocks noGrp="1"/>
          </p:cNvSpPr>
          <p:nvPr>
            <p:ph idx="1"/>
          </p:nvPr>
        </p:nvSpPr>
        <p:spPr>
          <a:xfrm>
            <a:off x="5634680" y="2167927"/>
            <a:ext cx="6557319" cy="2577068"/>
          </a:xfrm>
        </p:spPr>
        <p:txBody>
          <a:bodyPr anchor="ctr"/>
          <a:lstStyle/>
          <a:p>
            <a:pPr marL="0" indent="0">
              <a:buNone/>
            </a:pPr>
            <a:endParaRPr lang="en-US" dirty="0">
              <a:solidFill>
                <a:srgbClr val="143955"/>
              </a:solidFill>
              <a:latin typeface="Gidole" panose="02000503000000000000" pitchFamily="2" charset="0"/>
            </a:endParaRPr>
          </a:p>
          <a:p>
            <a:pPr marL="0" indent="0">
              <a:buNone/>
            </a:pPr>
            <a:r>
              <a:rPr lang="en-US" dirty="0">
                <a:solidFill>
                  <a:srgbClr val="143955"/>
                </a:solidFill>
                <a:latin typeface="Gidole" panose="02000503000000000000" pitchFamily="2" charset="0"/>
              </a:rPr>
              <a:t>Camrose Farms installed the Ela-3000 for their 500 Sow to Weanling Hog operation and stated: “Better than peroxide, and acid any day plus saving 50G/year’’</a:t>
            </a:r>
          </a:p>
          <a:p>
            <a:pPr marL="0" indent="0">
              <a:buNone/>
            </a:pPr>
            <a:endParaRPr lang="en-US" dirty="0"/>
          </a:p>
        </p:txBody>
      </p:sp>
    </p:spTree>
    <p:extLst>
      <p:ext uri="{BB962C8B-B14F-4D97-AF65-F5344CB8AC3E}">
        <p14:creationId xmlns:p14="http://schemas.microsoft.com/office/powerpoint/2010/main" val="4054592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extLst>
              <a:ext uri="{FF2B5EF4-FFF2-40B4-BE49-F238E27FC236}">
                <a16:creationId xmlns:a16="http://schemas.microsoft.com/office/drawing/2014/main" id="{03E6B21D-050F-4D48-9A8D-E29F46114AC4}"/>
              </a:ext>
            </a:extLst>
          </p:cNvPr>
          <p:cNvSpPr txBox="1">
            <a:spLocks noChangeArrowheads="1"/>
          </p:cNvSpPr>
          <p:nvPr/>
        </p:nvSpPr>
        <p:spPr bwMode="auto">
          <a:xfrm>
            <a:off x="150341" y="344581"/>
            <a:ext cx="12039600" cy="6096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pPr>
            <a:r>
              <a:rPr lang="en-CA" sz="4800" b="1" dirty="0">
                <a:solidFill>
                  <a:srgbClr val="6BA6C4"/>
                </a:solidFill>
                <a:latin typeface="Gidole" panose="02000503000000000000" pitchFamily="2" charset="0"/>
              </a:rPr>
              <a:t>MAYFAIR FARMS, KILLARNEY, MB, CANADA</a:t>
            </a:r>
            <a:endParaRPr lang="en-US" sz="4800" b="1" dirty="0">
              <a:solidFill>
                <a:srgbClr val="6BA6C4"/>
              </a:solidFill>
              <a:effectLst/>
              <a:latin typeface="Gidole" panose="02000503000000000000" pitchFamily="2" charset="0"/>
              <a:ea typeface="Calibri"/>
              <a:cs typeface="Times New Roman"/>
            </a:endParaRPr>
          </a:p>
        </p:txBody>
      </p:sp>
      <p:pic>
        <p:nvPicPr>
          <p:cNvPr id="7" name="Picture 6">
            <a:extLst>
              <a:ext uri="{FF2B5EF4-FFF2-40B4-BE49-F238E27FC236}">
                <a16:creationId xmlns:a16="http://schemas.microsoft.com/office/drawing/2014/main" id="{B7C5D9A9-7071-3843-8AA6-6E5D293B686C}"/>
              </a:ext>
            </a:extLst>
          </p:cNvPr>
          <p:cNvPicPr/>
          <p:nvPr/>
        </p:nvPicPr>
        <p:blipFill rotWithShape="1">
          <a:blip r:embed="rId3"/>
          <a:srcRect l="58563" t="42388" r="16703" b="37658"/>
          <a:stretch/>
        </p:blipFill>
        <p:spPr bwMode="auto">
          <a:xfrm>
            <a:off x="5844745" y="2191937"/>
            <a:ext cx="5622324" cy="2540701"/>
          </a:xfrm>
          <a:prstGeom prst="rect">
            <a:avLst/>
          </a:prstGeom>
          <a:ln>
            <a:noFill/>
          </a:ln>
          <a:effectLst>
            <a:softEdge rad="112500"/>
          </a:effectLst>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C8548373-C107-EF49-875D-81ADBBA1C6E9}"/>
              </a:ext>
            </a:extLst>
          </p:cNvPr>
          <p:cNvSpPr>
            <a:spLocks noGrp="1"/>
          </p:cNvSpPr>
          <p:nvPr>
            <p:ph idx="1"/>
          </p:nvPr>
        </p:nvSpPr>
        <p:spPr>
          <a:xfrm>
            <a:off x="463379" y="2045390"/>
            <a:ext cx="5047735" cy="3124200"/>
          </a:xfrm>
        </p:spPr>
        <p:txBody>
          <a:bodyPr>
            <a:normAutofit fontScale="92500" lnSpcReduction="10000"/>
          </a:bodyPr>
          <a:lstStyle/>
          <a:p>
            <a:pPr marL="0" indent="0">
              <a:buNone/>
            </a:pPr>
            <a:r>
              <a:rPr lang="en-US" sz="2400" dirty="0">
                <a:solidFill>
                  <a:srgbClr val="143955"/>
                </a:solidFill>
                <a:latin typeface="Gidole" panose="02000503000000000000" pitchFamily="2" charset="0"/>
              </a:rPr>
              <a:t>The Mayfair Farms installed the ELA-4000 </a:t>
            </a:r>
            <a:r>
              <a:rPr lang="en-US" sz="2400" dirty="0" err="1">
                <a:solidFill>
                  <a:srgbClr val="143955"/>
                </a:solidFill>
                <a:latin typeface="Gidole" panose="02000503000000000000" pitchFamily="2" charset="0"/>
              </a:rPr>
              <a:t>Electrolyzer</a:t>
            </a:r>
            <a:r>
              <a:rPr lang="en-US" sz="2400" dirty="0">
                <a:solidFill>
                  <a:srgbClr val="143955"/>
                </a:solidFill>
                <a:latin typeface="Gidole" panose="02000503000000000000" pitchFamily="2" charset="0"/>
              </a:rPr>
              <a:t> for their 1200 Sow Top pigs Multiplier operation and reported: Before we used Anolyte we were shipping pigs at 210 days average 130 kg. We started injecting Anolyte and saw a fast response in growth. We are now shipping our first hogs out of rooms 162 days old and still maintaining a 130 kg average. We now have all the pigs gone the oldest with 185 days as well as O.5 % in mortality drop.</a:t>
            </a:r>
          </a:p>
          <a:p>
            <a:pPr marL="0" indent="0">
              <a:buNone/>
            </a:pPr>
            <a:endParaRPr lang="en-US" sz="2400" dirty="0"/>
          </a:p>
        </p:txBody>
      </p:sp>
    </p:spTree>
    <p:extLst>
      <p:ext uri="{BB962C8B-B14F-4D97-AF65-F5344CB8AC3E}">
        <p14:creationId xmlns:p14="http://schemas.microsoft.com/office/powerpoint/2010/main" val="3034768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a:extLst>
              <a:ext uri="{FF2B5EF4-FFF2-40B4-BE49-F238E27FC236}">
                <a16:creationId xmlns:a16="http://schemas.microsoft.com/office/drawing/2014/main" id="{E4737D14-A3A8-494E-9EC6-9C1222E89649}"/>
              </a:ext>
            </a:extLst>
          </p:cNvPr>
          <p:cNvSpPr txBox="1">
            <a:spLocks noChangeArrowheads="1"/>
          </p:cNvSpPr>
          <p:nvPr/>
        </p:nvSpPr>
        <p:spPr bwMode="auto">
          <a:xfrm>
            <a:off x="-617839" y="481915"/>
            <a:ext cx="12949881" cy="716692"/>
          </a:xfrm>
          <a:prstGeom prst="rect">
            <a:avLst/>
          </a:prstGeom>
          <a:noFill/>
          <a:ln w="9525">
            <a:noFill/>
            <a:miter lim="800000"/>
            <a:headEnd/>
            <a:tailEnd/>
          </a:ln>
        </p:spPr>
        <p:txBody>
          <a:bodyPr rot="0" vert="horz" wrap="square" lIns="91440" tIns="45720" rIns="91440" bIns="45720" anchor="t" anchorCtr="0">
            <a:noAutofit/>
          </a:bodyPr>
          <a:lstStyle/>
          <a:p>
            <a:pPr marL="457200" marR="0" algn="ctr">
              <a:spcBef>
                <a:spcPts val="0"/>
              </a:spcBef>
              <a:spcAft>
                <a:spcPts val="0"/>
              </a:spcAft>
            </a:pPr>
            <a:r>
              <a:rPr lang="en-CA" sz="4800" b="1" dirty="0">
                <a:solidFill>
                  <a:srgbClr val="6BA6C4"/>
                </a:solidFill>
                <a:latin typeface="Gidole" panose="02000503000000000000" pitchFamily="2" charset="0"/>
              </a:rPr>
              <a:t>TSCHETTER FARMS, IRRICANA, ALTA., CANADA</a:t>
            </a:r>
            <a:endParaRPr lang="en-US" sz="4800" b="1" dirty="0">
              <a:solidFill>
                <a:srgbClr val="6BA6C4"/>
              </a:solidFill>
              <a:effectLst/>
              <a:latin typeface="Gidole" panose="02000503000000000000" pitchFamily="2" charset="0"/>
              <a:ea typeface="Times New Roman"/>
            </a:endParaRPr>
          </a:p>
        </p:txBody>
      </p:sp>
      <p:pic>
        <p:nvPicPr>
          <p:cNvPr id="7" name="Picture 6">
            <a:extLst>
              <a:ext uri="{FF2B5EF4-FFF2-40B4-BE49-F238E27FC236}">
                <a16:creationId xmlns:a16="http://schemas.microsoft.com/office/drawing/2014/main" id="{7FBAC1C0-1DAF-5143-AC88-6BEAEB659130}"/>
              </a:ext>
            </a:extLst>
          </p:cNvPr>
          <p:cNvPicPr/>
          <p:nvPr/>
        </p:nvPicPr>
        <p:blipFill rotWithShape="1">
          <a:blip r:embed="rId3"/>
          <a:srcRect l="15724" t="23880" r="19103" b="6533"/>
          <a:stretch/>
        </p:blipFill>
        <p:spPr bwMode="auto">
          <a:xfrm>
            <a:off x="335692" y="2295356"/>
            <a:ext cx="4372231" cy="2770914"/>
          </a:xfrm>
          <a:prstGeom prst="rect">
            <a:avLst/>
          </a:prstGeom>
          <a:ln>
            <a:noFill/>
          </a:ln>
          <a:effectLst>
            <a:softEdge rad="112500"/>
          </a:effectLst>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85115637-3C0F-9E4D-A68B-04B98D4AA777}"/>
              </a:ext>
            </a:extLst>
          </p:cNvPr>
          <p:cNvSpPr>
            <a:spLocks noGrp="1"/>
          </p:cNvSpPr>
          <p:nvPr>
            <p:ph idx="1"/>
          </p:nvPr>
        </p:nvSpPr>
        <p:spPr>
          <a:xfrm>
            <a:off x="4794421" y="2295355"/>
            <a:ext cx="6981567" cy="2770915"/>
          </a:xfrm>
        </p:spPr>
        <p:txBody>
          <a:bodyPr>
            <a:normAutofit fontScale="92500" lnSpcReduction="10000"/>
          </a:bodyPr>
          <a:lstStyle/>
          <a:p>
            <a:pPr marL="0" indent="0">
              <a:buNone/>
            </a:pPr>
            <a:r>
              <a:rPr lang="en-US" sz="2400" dirty="0" err="1">
                <a:solidFill>
                  <a:srgbClr val="143955"/>
                </a:solidFill>
                <a:latin typeface="Gidole" panose="02000503000000000000" pitchFamily="2" charset="0"/>
              </a:rPr>
              <a:t>Tschetter</a:t>
            </a:r>
            <a:r>
              <a:rPr lang="en-US" sz="2400" dirty="0">
                <a:solidFill>
                  <a:srgbClr val="143955"/>
                </a:solidFill>
                <a:latin typeface="Gidole" panose="02000503000000000000" pitchFamily="2" charset="0"/>
              </a:rPr>
              <a:t> Farms installed the ELA-1200 </a:t>
            </a:r>
            <a:r>
              <a:rPr lang="en-US" sz="2400" dirty="0" err="1">
                <a:solidFill>
                  <a:srgbClr val="143955"/>
                </a:solidFill>
                <a:latin typeface="Gidole" panose="02000503000000000000" pitchFamily="2" charset="0"/>
              </a:rPr>
              <a:t>Electrolyzer</a:t>
            </a:r>
            <a:r>
              <a:rPr lang="en-US" sz="2400" dirty="0">
                <a:solidFill>
                  <a:srgbClr val="143955"/>
                </a:solidFill>
                <a:latin typeface="Gidole" panose="02000503000000000000" pitchFamily="2" charset="0"/>
              </a:rPr>
              <a:t>, dosing livestock water with Anolyte at 4% for their 240 Sow farrow to finish operation. They reported obvious gained benefits after only a week of dosing with:</a:t>
            </a:r>
          </a:p>
          <a:p>
            <a:r>
              <a:rPr lang="en-US" sz="2400" dirty="0">
                <a:solidFill>
                  <a:srgbClr val="143955"/>
                </a:solidFill>
                <a:latin typeface="Gidole" panose="02000503000000000000" pitchFamily="2" charset="0"/>
              </a:rPr>
              <a:t>Aggressive cleaning of water lines with more water pressure, </a:t>
            </a:r>
          </a:p>
          <a:p>
            <a:r>
              <a:rPr lang="en-US" sz="2400" dirty="0">
                <a:solidFill>
                  <a:srgbClr val="143955"/>
                </a:solidFill>
                <a:latin typeface="Gidole" panose="02000503000000000000" pitchFamily="2" charset="0"/>
              </a:rPr>
              <a:t>Better feed conversion/weight gain, and </a:t>
            </a:r>
          </a:p>
          <a:p>
            <a:r>
              <a:rPr lang="en-US" sz="2400" dirty="0">
                <a:solidFill>
                  <a:srgbClr val="143955"/>
                </a:solidFill>
                <a:latin typeface="Gidole" panose="02000503000000000000" pitchFamily="2" charset="0"/>
              </a:rPr>
              <a:t>Improvement in Animal Health.</a:t>
            </a:r>
          </a:p>
          <a:p>
            <a:pPr marL="0" indent="0">
              <a:buNone/>
            </a:pPr>
            <a:endParaRPr lang="en-US" sz="2400" dirty="0"/>
          </a:p>
        </p:txBody>
      </p:sp>
    </p:spTree>
    <p:extLst>
      <p:ext uri="{BB962C8B-B14F-4D97-AF65-F5344CB8AC3E}">
        <p14:creationId xmlns:p14="http://schemas.microsoft.com/office/powerpoint/2010/main" val="3607562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a:extLst>
              <a:ext uri="{FF2B5EF4-FFF2-40B4-BE49-F238E27FC236}">
                <a16:creationId xmlns:a16="http://schemas.microsoft.com/office/drawing/2014/main" id="{E4737D14-A3A8-494E-9EC6-9C1222E89649}"/>
              </a:ext>
            </a:extLst>
          </p:cNvPr>
          <p:cNvSpPr txBox="1">
            <a:spLocks noChangeArrowheads="1"/>
          </p:cNvSpPr>
          <p:nvPr/>
        </p:nvSpPr>
        <p:spPr bwMode="auto">
          <a:xfrm>
            <a:off x="-617839" y="481915"/>
            <a:ext cx="12949881" cy="716692"/>
          </a:xfrm>
          <a:prstGeom prst="rect">
            <a:avLst/>
          </a:prstGeom>
          <a:noFill/>
          <a:ln w="9525">
            <a:noFill/>
            <a:miter lim="800000"/>
            <a:headEnd/>
            <a:tailEnd/>
          </a:ln>
        </p:spPr>
        <p:txBody>
          <a:bodyPr rot="0" vert="horz" wrap="square" lIns="91440" tIns="45720" rIns="91440" bIns="45720" anchor="t" anchorCtr="0">
            <a:noAutofit/>
          </a:bodyPr>
          <a:lstStyle/>
          <a:p>
            <a:pPr marL="457200" marR="0" algn="ctr">
              <a:spcBef>
                <a:spcPts val="0"/>
              </a:spcBef>
              <a:spcAft>
                <a:spcPts val="0"/>
              </a:spcAft>
            </a:pPr>
            <a:r>
              <a:rPr lang="en-CA" sz="5400" b="1" dirty="0">
                <a:solidFill>
                  <a:srgbClr val="6BA6C4"/>
                </a:solidFill>
                <a:latin typeface="Gidole" panose="02000503000000000000" pitchFamily="2" charset="0"/>
              </a:rPr>
              <a:t>LAKESIDE FARMS, CARTIER, MB, CANADA</a:t>
            </a:r>
            <a:endParaRPr lang="en-US" sz="5400" b="1" dirty="0">
              <a:solidFill>
                <a:srgbClr val="6BA6C4"/>
              </a:solidFill>
              <a:effectLst/>
              <a:latin typeface="Gidole" panose="02000503000000000000" pitchFamily="2" charset="0"/>
              <a:ea typeface="Times New Roman"/>
            </a:endParaRPr>
          </a:p>
        </p:txBody>
      </p:sp>
      <p:pic>
        <p:nvPicPr>
          <p:cNvPr id="9" name="Picture 8">
            <a:extLst>
              <a:ext uri="{FF2B5EF4-FFF2-40B4-BE49-F238E27FC236}">
                <a16:creationId xmlns:a16="http://schemas.microsoft.com/office/drawing/2014/main" id="{B6B0F6F8-7BB7-454E-988D-9E10E9F38290}"/>
              </a:ext>
            </a:extLst>
          </p:cNvPr>
          <p:cNvPicPr/>
          <p:nvPr/>
        </p:nvPicPr>
        <p:blipFill rotWithShape="1">
          <a:blip r:embed="rId3"/>
          <a:srcRect l="58082" t="43284" r="16703" b="-56"/>
          <a:stretch/>
        </p:blipFill>
        <p:spPr bwMode="auto">
          <a:xfrm>
            <a:off x="368643" y="1913238"/>
            <a:ext cx="3352800" cy="4343400"/>
          </a:xfrm>
          <a:prstGeom prst="rect">
            <a:avLst/>
          </a:prstGeom>
          <a:ln>
            <a:noFill/>
          </a:ln>
          <a:effectLst>
            <a:softEdge rad="112500"/>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CA9713C7-7AB1-6D4F-9CF9-FAF69E0495B8}"/>
              </a:ext>
            </a:extLst>
          </p:cNvPr>
          <p:cNvSpPr txBox="1">
            <a:spLocks noChangeArrowheads="1"/>
          </p:cNvSpPr>
          <p:nvPr/>
        </p:nvSpPr>
        <p:spPr bwMode="auto">
          <a:xfrm>
            <a:off x="3875903" y="1824681"/>
            <a:ext cx="7405816" cy="4724400"/>
          </a:xfrm>
          <a:prstGeom prst="rect">
            <a:avLst/>
          </a:prstGeom>
          <a:noFill/>
          <a:ln w="9525">
            <a:noFill/>
            <a:miter lim="800000"/>
            <a:headEnd/>
            <a:tailEnd/>
          </a:ln>
        </p:spPr>
        <p:txBody>
          <a:bodyPr rot="0" vert="horz" wrap="square" lIns="91440" tIns="45720" rIns="91440" bIns="45720" anchor="ctr" anchorCtr="0">
            <a:noAutofit/>
          </a:bodyPr>
          <a:lstStyle/>
          <a:p>
            <a:pPr marL="0" marR="0"/>
            <a:r>
              <a:rPr lang="en-US" sz="2000" dirty="0">
                <a:solidFill>
                  <a:srgbClr val="143955"/>
                </a:solidFill>
                <a:effectLst/>
                <a:latin typeface="Gidole" panose="02000503000000000000" pitchFamily="2" charset="0"/>
                <a:ea typeface="Times New Roman"/>
                <a:cs typeface="Arial"/>
              </a:rPr>
              <a:t>Lakeside Farms installed the EL-6000 </a:t>
            </a:r>
            <a:r>
              <a:rPr lang="en-US" sz="2000" dirty="0" err="1">
                <a:solidFill>
                  <a:srgbClr val="143955"/>
                </a:solidFill>
                <a:effectLst/>
                <a:latin typeface="Gidole" panose="02000503000000000000" pitchFamily="2" charset="0"/>
                <a:ea typeface="Times New Roman"/>
                <a:cs typeface="Arial"/>
              </a:rPr>
              <a:t>Electrolyzer</a:t>
            </a:r>
            <a:r>
              <a:rPr lang="en-US" sz="2000" dirty="0">
                <a:solidFill>
                  <a:srgbClr val="143955"/>
                </a:solidFill>
                <a:effectLst/>
                <a:latin typeface="Gidole" panose="02000503000000000000" pitchFamily="2" charset="0"/>
                <a:ea typeface="Times New Roman"/>
                <a:cs typeface="Arial"/>
              </a:rPr>
              <a:t>, dosing livestock water source with Anolyte at 3.5% for their 600 Sow Farrow to finish operation.</a:t>
            </a:r>
          </a:p>
          <a:p>
            <a:pPr marL="0" marR="0"/>
            <a:endParaRPr lang="en-US" sz="2000" dirty="0">
              <a:solidFill>
                <a:srgbClr val="143955"/>
              </a:solidFill>
              <a:effectLst/>
              <a:latin typeface="Gidole" panose="02000503000000000000" pitchFamily="2" charset="0"/>
              <a:ea typeface="Times New Roman"/>
            </a:endParaRPr>
          </a:p>
          <a:p>
            <a:pPr marL="0" marR="0">
              <a:lnSpc>
                <a:spcPct val="115000"/>
              </a:lnSpc>
              <a:spcBef>
                <a:spcPts val="0"/>
              </a:spcBef>
              <a:spcAft>
                <a:spcPts val="0"/>
              </a:spcAft>
            </a:pPr>
            <a:r>
              <a:rPr lang="en-US" sz="2000" dirty="0">
                <a:solidFill>
                  <a:srgbClr val="143955"/>
                </a:solidFill>
                <a:effectLst/>
                <a:latin typeface="Gidole" panose="02000503000000000000" pitchFamily="2" charset="0"/>
                <a:ea typeface="Times New Roman"/>
                <a:cs typeface="Arial"/>
              </a:rPr>
              <a:t>Obvious Gained benefits:</a:t>
            </a:r>
            <a:endParaRPr lang="en-US" sz="2000" dirty="0">
              <a:solidFill>
                <a:srgbClr val="143955"/>
              </a:solidFill>
              <a:effectLst/>
              <a:latin typeface="Gidole" panose="02000503000000000000" pitchFamily="2" charset="0"/>
              <a:ea typeface="Calibri"/>
              <a:cs typeface="Times New Roman"/>
            </a:endParaRPr>
          </a:p>
          <a:p>
            <a:pPr marL="542925" marR="0" indent="-342900">
              <a:lnSpc>
                <a:spcPct val="115000"/>
              </a:lnSpc>
              <a:spcBef>
                <a:spcPts val="0"/>
              </a:spcBef>
              <a:spcAft>
                <a:spcPts val="0"/>
              </a:spcAft>
              <a:buFont typeface="Arial" panose="020B0604020202020204" pitchFamily="34" charset="0"/>
              <a:buChar char="•"/>
              <a:tabLst>
                <a:tab pos="457200" algn="l"/>
              </a:tabLst>
            </a:pPr>
            <a:r>
              <a:rPr lang="en-US" sz="2000" dirty="0">
                <a:solidFill>
                  <a:srgbClr val="143955"/>
                </a:solidFill>
                <a:effectLst/>
                <a:latin typeface="Gidole" panose="02000503000000000000" pitchFamily="2" charset="0"/>
                <a:ea typeface="Times New Roman"/>
                <a:cs typeface="Arial"/>
              </a:rPr>
              <a:t>Better Animal Health</a:t>
            </a:r>
            <a:endParaRPr lang="en-US" sz="2000" dirty="0">
              <a:solidFill>
                <a:srgbClr val="143955"/>
              </a:solidFill>
              <a:latin typeface="Gidole" panose="02000503000000000000" pitchFamily="2" charset="0"/>
              <a:ea typeface="Times New Roman"/>
              <a:cs typeface="Times New Roman"/>
            </a:endParaRPr>
          </a:p>
          <a:p>
            <a:pPr marL="542925" marR="0" indent="-342900">
              <a:lnSpc>
                <a:spcPct val="115000"/>
              </a:lnSpc>
              <a:spcBef>
                <a:spcPts val="0"/>
              </a:spcBef>
              <a:spcAft>
                <a:spcPts val="0"/>
              </a:spcAft>
              <a:buFont typeface="Arial" panose="020B0604020202020204" pitchFamily="34" charset="0"/>
              <a:buChar char="•"/>
              <a:tabLst>
                <a:tab pos="457200" algn="l"/>
              </a:tabLst>
            </a:pPr>
            <a:r>
              <a:rPr lang="en-US" sz="2000" dirty="0">
                <a:solidFill>
                  <a:srgbClr val="143955"/>
                </a:solidFill>
                <a:effectLst/>
                <a:latin typeface="Gidole" panose="02000503000000000000" pitchFamily="2" charset="0"/>
                <a:ea typeface="Times New Roman"/>
                <a:cs typeface="Arial"/>
              </a:rPr>
              <a:t>Significant drop in Mortality</a:t>
            </a:r>
            <a:endParaRPr lang="en-US" sz="2000" dirty="0">
              <a:solidFill>
                <a:srgbClr val="143955"/>
              </a:solidFill>
              <a:latin typeface="Gidole" panose="02000503000000000000" pitchFamily="2" charset="0"/>
              <a:ea typeface="Times New Roman"/>
              <a:cs typeface="Times New Roman"/>
            </a:endParaRPr>
          </a:p>
          <a:p>
            <a:pPr marL="542925" marR="0" indent="-342900">
              <a:lnSpc>
                <a:spcPct val="115000"/>
              </a:lnSpc>
              <a:spcBef>
                <a:spcPts val="0"/>
              </a:spcBef>
              <a:spcAft>
                <a:spcPts val="0"/>
              </a:spcAft>
              <a:buFont typeface="Arial" panose="020B0604020202020204" pitchFamily="34" charset="0"/>
              <a:buChar char="•"/>
              <a:tabLst>
                <a:tab pos="457200" algn="l"/>
              </a:tabLst>
            </a:pPr>
            <a:r>
              <a:rPr lang="en-US" sz="2000" dirty="0">
                <a:solidFill>
                  <a:srgbClr val="143955"/>
                </a:solidFill>
                <a:effectLst/>
                <a:latin typeface="Gidole" panose="02000503000000000000" pitchFamily="2" charset="0"/>
                <a:ea typeface="Times New Roman"/>
                <a:cs typeface="Arial"/>
              </a:rPr>
              <a:t>Cleaned their water lines of Iron &amp; Manganese scale buildup giving them peace of mind knowing water flow is adequate.</a:t>
            </a:r>
            <a:endParaRPr lang="en-US" sz="2000" dirty="0">
              <a:solidFill>
                <a:srgbClr val="143955"/>
              </a:solidFill>
              <a:effectLst/>
              <a:latin typeface="Gidole" panose="02000503000000000000" pitchFamily="2" charset="0"/>
              <a:ea typeface="Calibri"/>
              <a:cs typeface="Times New Roman"/>
            </a:endParaRPr>
          </a:p>
          <a:p>
            <a:pPr marL="0" marR="0">
              <a:lnSpc>
                <a:spcPct val="115000"/>
              </a:lnSpc>
              <a:spcBef>
                <a:spcPts val="0"/>
              </a:spcBef>
              <a:spcAft>
                <a:spcPts val="1000"/>
              </a:spcAft>
            </a:pPr>
            <a:r>
              <a:rPr lang="en-US" sz="2000" dirty="0">
                <a:effectLst/>
                <a:latin typeface="Calibri"/>
                <a:ea typeface="Calibri"/>
                <a:cs typeface="Times New Roman"/>
              </a:rPr>
              <a:t> </a:t>
            </a:r>
          </a:p>
        </p:txBody>
      </p:sp>
    </p:spTree>
    <p:extLst>
      <p:ext uri="{BB962C8B-B14F-4D97-AF65-F5344CB8AC3E}">
        <p14:creationId xmlns:p14="http://schemas.microsoft.com/office/powerpoint/2010/main" val="2645433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536EF7D3-5A23-474F-8231-379843F17707}"/>
              </a:ext>
            </a:extLst>
          </p:cNvPr>
          <p:cNvPicPr>
            <a:picLocks noChangeAspect="1"/>
          </p:cNvPicPr>
          <p:nvPr/>
        </p:nvPicPr>
        <p:blipFill>
          <a:blip r:embed="rId3"/>
          <a:stretch>
            <a:fillRect/>
          </a:stretch>
        </p:blipFill>
        <p:spPr>
          <a:xfrm>
            <a:off x="665203" y="4836580"/>
            <a:ext cx="1186249" cy="1186249"/>
          </a:xfrm>
          <a:prstGeom prst="rect">
            <a:avLst/>
          </a:prstGeom>
        </p:spPr>
      </p:pic>
      <p:pic>
        <p:nvPicPr>
          <p:cNvPr id="6" name="Picture 5">
            <a:extLst>
              <a:ext uri="{FF2B5EF4-FFF2-40B4-BE49-F238E27FC236}">
                <a16:creationId xmlns:a16="http://schemas.microsoft.com/office/drawing/2014/main" id="{D4E871B2-B6AA-634C-9082-A2FC134A161B}"/>
              </a:ext>
            </a:extLst>
          </p:cNvPr>
          <p:cNvPicPr>
            <a:picLocks noChangeAspect="1"/>
          </p:cNvPicPr>
          <p:nvPr/>
        </p:nvPicPr>
        <p:blipFill>
          <a:blip r:embed="rId4"/>
          <a:stretch>
            <a:fillRect/>
          </a:stretch>
        </p:blipFill>
        <p:spPr>
          <a:xfrm>
            <a:off x="665203" y="472507"/>
            <a:ext cx="1188720" cy="1188720"/>
          </a:xfrm>
          <a:prstGeom prst="rect">
            <a:avLst/>
          </a:prstGeom>
        </p:spPr>
      </p:pic>
      <p:pic>
        <p:nvPicPr>
          <p:cNvPr id="8" name="Picture 7">
            <a:extLst>
              <a:ext uri="{FF2B5EF4-FFF2-40B4-BE49-F238E27FC236}">
                <a16:creationId xmlns:a16="http://schemas.microsoft.com/office/drawing/2014/main" id="{C4526553-F00C-F948-BB84-7C4DB74F0A7F}"/>
              </a:ext>
            </a:extLst>
          </p:cNvPr>
          <p:cNvPicPr>
            <a:picLocks noChangeAspect="1"/>
          </p:cNvPicPr>
          <p:nvPr/>
        </p:nvPicPr>
        <p:blipFill>
          <a:blip r:embed="rId5"/>
          <a:stretch>
            <a:fillRect/>
          </a:stretch>
        </p:blipFill>
        <p:spPr>
          <a:xfrm>
            <a:off x="802363" y="2110078"/>
            <a:ext cx="914400" cy="9144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77A0FE54-1B38-C24A-AC15-41A89F61DD9E}"/>
              </a:ext>
            </a:extLst>
          </p:cNvPr>
          <p:cNvPicPr>
            <a:picLocks noChangeAspect="1"/>
          </p:cNvPicPr>
          <p:nvPr/>
        </p:nvPicPr>
        <p:blipFill>
          <a:blip r:embed="rId6"/>
          <a:stretch>
            <a:fillRect/>
          </a:stretch>
        </p:blipFill>
        <p:spPr>
          <a:xfrm>
            <a:off x="740579" y="3473329"/>
            <a:ext cx="1037968" cy="1037968"/>
          </a:xfrm>
          <a:prstGeom prst="rect">
            <a:avLst/>
          </a:prstGeom>
        </p:spPr>
      </p:pic>
      <p:sp>
        <p:nvSpPr>
          <p:cNvPr id="12" name="TextBox 11">
            <a:extLst>
              <a:ext uri="{FF2B5EF4-FFF2-40B4-BE49-F238E27FC236}">
                <a16:creationId xmlns:a16="http://schemas.microsoft.com/office/drawing/2014/main" id="{8F018004-AFD4-F34F-B4EA-C054E32C9CAA}"/>
              </a:ext>
            </a:extLst>
          </p:cNvPr>
          <p:cNvSpPr txBox="1"/>
          <p:nvPr/>
        </p:nvSpPr>
        <p:spPr>
          <a:xfrm>
            <a:off x="2260457" y="712924"/>
            <a:ext cx="6055639" cy="707886"/>
          </a:xfrm>
          <a:prstGeom prst="rect">
            <a:avLst/>
          </a:prstGeom>
          <a:noFill/>
        </p:spPr>
        <p:txBody>
          <a:bodyPr wrap="square" rtlCol="0">
            <a:spAutoFit/>
          </a:bodyPr>
          <a:lstStyle/>
          <a:p>
            <a:r>
              <a:rPr lang="en-US" sz="4000" b="1" dirty="0">
                <a:solidFill>
                  <a:srgbClr val="143955"/>
                </a:solidFill>
                <a:latin typeface="Gidole" panose="02000503000000000000" pitchFamily="2" charset="0"/>
              </a:rPr>
              <a:t>INCREASED PROFITIBILITY</a:t>
            </a:r>
          </a:p>
        </p:txBody>
      </p:sp>
      <p:sp>
        <p:nvSpPr>
          <p:cNvPr id="13" name="TextBox 12">
            <a:extLst>
              <a:ext uri="{FF2B5EF4-FFF2-40B4-BE49-F238E27FC236}">
                <a16:creationId xmlns:a16="http://schemas.microsoft.com/office/drawing/2014/main" id="{C0353798-0C65-F844-9071-6548A6EE58CF}"/>
              </a:ext>
            </a:extLst>
          </p:cNvPr>
          <p:cNvSpPr txBox="1"/>
          <p:nvPr/>
        </p:nvSpPr>
        <p:spPr>
          <a:xfrm>
            <a:off x="2260458" y="2110078"/>
            <a:ext cx="6055639" cy="707886"/>
          </a:xfrm>
          <a:prstGeom prst="rect">
            <a:avLst/>
          </a:prstGeom>
          <a:noFill/>
        </p:spPr>
        <p:txBody>
          <a:bodyPr wrap="square" rtlCol="0">
            <a:spAutoFit/>
          </a:bodyPr>
          <a:lstStyle/>
          <a:p>
            <a:r>
              <a:rPr lang="en-US" sz="4000" b="1" dirty="0">
                <a:solidFill>
                  <a:srgbClr val="143955"/>
                </a:solidFill>
                <a:latin typeface="Gidole" panose="02000503000000000000" pitchFamily="2" charset="0"/>
              </a:rPr>
              <a:t>INCREASED SAFETY</a:t>
            </a:r>
          </a:p>
        </p:txBody>
      </p:sp>
      <p:sp>
        <p:nvSpPr>
          <p:cNvPr id="14" name="TextBox 13">
            <a:extLst>
              <a:ext uri="{FF2B5EF4-FFF2-40B4-BE49-F238E27FC236}">
                <a16:creationId xmlns:a16="http://schemas.microsoft.com/office/drawing/2014/main" id="{75DD8914-657B-7C4E-8F24-4CDF4B839A50}"/>
              </a:ext>
            </a:extLst>
          </p:cNvPr>
          <p:cNvSpPr txBox="1"/>
          <p:nvPr/>
        </p:nvSpPr>
        <p:spPr>
          <a:xfrm>
            <a:off x="2260456" y="3638370"/>
            <a:ext cx="6055639" cy="707886"/>
          </a:xfrm>
          <a:prstGeom prst="rect">
            <a:avLst/>
          </a:prstGeom>
          <a:noFill/>
        </p:spPr>
        <p:txBody>
          <a:bodyPr wrap="square" rtlCol="0">
            <a:spAutoFit/>
          </a:bodyPr>
          <a:lstStyle/>
          <a:p>
            <a:r>
              <a:rPr lang="en-US" sz="4000" b="1" dirty="0">
                <a:solidFill>
                  <a:srgbClr val="143955"/>
                </a:solidFill>
                <a:latin typeface="Gidole" panose="02000503000000000000" pitchFamily="2" charset="0"/>
              </a:rPr>
              <a:t>ELIMINATE ANTIBIOTIC USE</a:t>
            </a:r>
          </a:p>
        </p:txBody>
      </p:sp>
      <p:sp>
        <p:nvSpPr>
          <p:cNvPr id="15" name="TextBox 14">
            <a:extLst>
              <a:ext uri="{FF2B5EF4-FFF2-40B4-BE49-F238E27FC236}">
                <a16:creationId xmlns:a16="http://schemas.microsoft.com/office/drawing/2014/main" id="{147B6392-DAB6-3841-8002-8C78D83CF77F}"/>
              </a:ext>
            </a:extLst>
          </p:cNvPr>
          <p:cNvSpPr txBox="1"/>
          <p:nvPr/>
        </p:nvSpPr>
        <p:spPr>
          <a:xfrm>
            <a:off x="2260456" y="5075761"/>
            <a:ext cx="7711446" cy="707886"/>
          </a:xfrm>
          <a:prstGeom prst="rect">
            <a:avLst/>
          </a:prstGeom>
          <a:noFill/>
        </p:spPr>
        <p:txBody>
          <a:bodyPr wrap="square" rtlCol="0">
            <a:spAutoFit/>
          </a:bodyPr>
          <a:lstStyle/>
          <a:p>
            <a:r>
              <a:rPr lang="en-US" sz="4000" b="1" dirty="0">
                <a:solidFill>
                  <a:srgbClr val="143955"/>
                </a:solidFill>
                <a:latin typeface="Gidole" panose="02000503000000000000" pitchFamily="2" charset="0"/>
              </a:rPr>
              <a:t>ELIMINATE TOXIC CHEMICAL USE</a:t>
            </a:r>
          </a:p>
        </p:txBody>
      </p:sp>
    </p:spTree>
    <p:extLst>
      <p:ext uri="{BB962C8B-B14F-4D97-AF65-F5344CB8AC3E}">
        <p14:creationId xmlns:p14="http://schemas.microsoft.com/office/powerpoint/2010/main" val="288425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a:extLst>
              <a:ext uri="{FF2B5EF4-FFF2-40B4-BE49-F238E27FC236}">
                <a16:creationId xmlns:a16="http://schemas.microsoft.com/office/drawing/2014/main" id="{EA7D43FA-C298-9E42-9EE4-E402B54F0A44}"/>
              </a:ext>
            </a:extLst>
          </p:cNvPr>
          <p:cNvSpPr>
            <a:spLocks noGrp="1"/>
          </p:cNvSpPr>
          <p:nvPr>
            <p:ph type="title"/>
          </p:nvPr>
        </p:nvSpPr>
        <p:spPr>
          <a:xfrm>
            <a:off x="284206" y="225210"/>
            <a:ext cx="11816271" cy="1418239"/>
          </a:xfrm>
        </p:spPr>
        <p:txBody>
          <a:bodyPr>
            <a:normAutofit fontScale="90000"/>
          </a:bodyPr>
          <a:lstStyle/>
          <a:p>
            <a:r>
              <a:rPr lang="en-CA" sz="5400" b="1" dirty="0">
                <a:solidFill>
                  <a:srgbClr val="6BA6C4"/>
                </a:solidFill>
                <a:latin typeface="Gidole" panose="02000503000000000000" pitchFamily="2" charset="0"/>
              </a:rPr>
              <a:t>ROLLING ACRES FARMS, EDEN, MB, CANADA</a:t>
            </a:r>
            <a:endParaRPr lang="en-US" sz="5400" b="1" dirty="0">
              <a:solidFill>
                <a:srgbClr val="6BA6C4"/>
              </a:solidFill>
              <a:latin typeface="Gidole" panose="02000503000000000000" pitchFamily="2" charset="0"/>
            </a:endParaRPr>
          </a:p>
        </p:txBody>
      </p:sp>
      <p:pic>
        <p:nvPicPr>
          <p:cNvPr id="11" name="Picture 10">
            <a:extLst>
              <a:ext uri="{FF2B5EF4-FFF2-40B4-BE49-F238E27FC236}">
                <a16:creationId xmlns:a16="http://schemas.microsoft.com/office/drawing/2014/main" id="{E8060DD6-1345-C14B-A2F5-B0B5743D2F7A}"/>
              </a:ext>
            </a:extLst>
          </p:cNvPr>
          <p:cNvPicPr/>
          <p:nvPr/>
        </p:nvPicPr>
        <p:blipFill rotWithShape="1">
          <a:blip r:embed="rId3"/>
          <a:srcRect l="58082" t="46567" r="16703" b="19071"/>
          <a:stretch/>
        </p:blipFill>
        <p:spPr bwMode="auto">
          <a:xfrm>
            <a:off x="7096228" y="2266737"/>
            <a:ext cx="4125313" cy="2778300"/>
          </a:xfrm>
          <a:prstGeom prst="rect">
            <a:avLst/>
          </a:prstGeom>
          <a:ln>
            <a:noFill/>
          </a:ln>
          <a:effectLst>
            <a:softEdge rad="112500"/>
          </a:effectLst>
          <a:extLst>
            <a:ext uri="{53640926-AAD7-44D8-BBD7-CCE9431645EC}">
              <a14:shadowObscured xmlns:a14="http://schemas.microsoft.com/office/drawing/2010/main"/>
            </a:ext>
          </a:extLst>
        </p:spPr>
      </p:pic>
      <p:sp>
        <p:nvSpPr>
          <p:cNvPr id="12" name="Text Box 2">
            <a:extLst>
              <a:ext uri="{FF2B5EF4-FFF2-40B4-BE49-F238E27FC236}">
                <a16:creationId xmlns:a16="http://schemas.microsoft.com/office/drawing/2014/main" id="{4E365DF7-B27F-274F-8C61-FC64C5F2FF7A}"/>
              </a:ext>
            </a:extLst>
          </p:cNvPr>
          <p:cNvSpPr txBox="1">
            <a:spLocks noChangeArrowheads="1"/>
          </p:cNvSpPr>
          <p:nvPr/>
        </p:nvSpPr>
        <p:spPr bwMode="auto">
          <a:xfrm>
            <a:off x="704334" y="2069029"/>
            <a:ext cx="5659395" cy="386736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r>
              <a:rPr lang="en-US" sz="2000" dirty="0">
                <a:solidFill>
                  <a:srgbClr val="143955"/>
                </a:solidFill>
                <a:effectLst/>
                <a:latin typeface="Gidole" panose="02000503000000000000" pitchFamily="2" charset="0"/>
                <a:ea typeface="Times New Roman"/>
                <a:cs typeface="Arial"/>
              </a:rPr>
              <a:t>Rolling Acres Farms installed the ELA-6000 </a:t>
            </a:r>
            <a:r>
              <a:rPr lang="en-US" sz="2000" dirty="0" err="1">
                <a:solidFill>
                  <a:srgbClr val="143955"/>
                </a:solidFill>
                <a:effectLst/>
                <a:latin typeface="Gidole" panose="02000503000000000000" pitchFamily="2" charset="0"/>
                <a:ea typeface="Times New Roman"/>
                <a:cs typeface="Arial"/>
              </a:rPr>
              <a:t>Electrolyzer</a:t>
            </a:r>
            <a:r>
              <a:rPr lang="en-US" sz="2000" dirty="0">
                <a:solidFill>
                  <a:srgbClr val="143955"/>
                </a:solidFill>
                <a:effectLst/>
                <a:latin typeface="Gidole" panose="02000503000000000000" pitchFamily="2" charset="0"/>
                <a:ea typeface="Times New Roman"/>
                <a:cs typeface="Arial"/>
              </a:rPr>
              <a:t>, dosing Anolyte at 4% for their 1200 Sow Farrow to Finish operation. They reported that it cured their Tuberculosis lesions disease of the liver and lymph nodes.  after significant condemnation of shipping pigs to the slaughterhouse after 3 weeks of Dosing Anolyte at 10%, following a year long struggle to get the disease under control. They also reported noticing pinker, healthier animal color, increased animal energy, heavier weaning weight, and lower mortality rates.</a:t>
            </a:r>
            <a:endParaRPr lang="en-US" sz="2000" dirty="0">
              <a:solidFill>
                <a:srgbClr val="143955"/>
              </a:solidFill>
              <a:effectLst/>
              <a:latin typeface="Gidole" panose="02000503000000000000" pitchFamily="2" charset="0"/>
              <a:ea typeface="Times New Roman"/>
            </a:endParaRPr>
          </a:p>
          <a:p>
            <a:pPr marL="0" marR="0">
              <a:lnSpc>
                <a:spcPct val="115000"/>
              </a:lnSpc>
              <a:spcBef>
                <a:spcPts val="0"/>
              </a:spcBef>
              <a:spcAft>
                <a:spcPts val="1000"/>
              </a:spcAft>
            </a:pPr>
            <a:r>
              <a:rPr lang="en-US" sz="2000" dirty="0">
                <a:effectLst/>
                <a:latin typeface="Calibri"/>
                <a:ea typeface="Calibri"/>
                <a:cs typeface="Times New Roman"/>
              </a:rPr>
              <a:t> </a:t>
            </a:r>
          </a:p>
        </p:txBody>
      </p:sp>
    </p:spTree>
    <p:extLst>
      <p:ext uri="{BB962C8B-B14F-4D97-AF65-F5344CB8AC3E}">
        <p14:creationId xmlns:p14="http://schemas.microsoft.com/office/powerpoint/2010/main" val="3121905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B6BD4C13-BFF0-7849-8BEF-41D5329FB9BE}"/>
              </a:ext>
            </a:extLst>
          </p:cNvPr>
          <p:cNvSpPr>
            <a:spLocks noGrp="1"/>
          </p:cNvSpPr>
          <p:nvPr>
            <p:ph type="title"/>
          </p:nvPr>
        </p:nvSpPr>
        <p:spPr>
          <a:xfrm>
            <a:off x="457200" y="274638"/>
            <a:ext cx="11133438" cy="1418662"/>
          </a:xfrm>
        </p:spPr>
        <p:txBody>
          <a:bodyPr>
            <a:normAutofit fontScale="90000"/>
          </a:bodyPr>
          <a:lstStyle/>
          <a:p>
            <a:pPr algn="ctr"/>
            <a:r>
              <a:rPr lang="en-CA" sz="5400" b="1" dirty="0">
                <a:solidFill>
                  <a:srgbClr val="6BA6C4"/>
                </a:solidFill>
                <a:latin typeface="Gidole" panose="02000503000000000000" pitchFamily="2" charset="0"/>
              </a:rPr>
              <a:t>RIDGELAND FARMS, DUGALD, MB, CANADA</a:t>
            </a:r>
            <a:endParaRPr lang="en-US" sz="5400" b="1" dirty="0">
              <a:solidFill>
                <a:srgbClr val="6BA6C4"/>
              </a:solidFill>
              <a:latin typeface="Gidole" panose="02000503000000000000" pitchFamily="2" charset="0"/>
            </a:endParaRPr>
          </a:p>
        </p:txBody>
      </p:sp>
      <p:pic>
        <p:nvPicPr>
          <p:cNvPr id="9" name="Picture 8">
            <a:extLst>
              <a:ext uri="{FF2B5EF4-FFF2-40B4-BE49-F238E27FC236}">
                <a16:creationId xmlns:a16="http://schemas.microsoft.com/office/drawing/2014/main" id="{F80049F0-F7BD-3243-828F-EA68FD3FB01D}"/>
              </a:ext>
            </a:extLst>
          </p:cNvPr>
          <p:cNvPicPr/>
          <p:nvPr/>
        </p:nvPicPr>
        <p:blipFill rotWithShape="1">
          <a:blip r:embed="rId3"/>
          <a:srcRect l="58724" t="46567" r="17024" b="17875"/>
          <a:stretch/>
        </p:blipFill>
        <p:spPr bwMode="auto">
          <a:xfrm>
            <a:off x="7226772" y="1997676"/>
            <a:ext cx="3686175" cy="2905125"/>
          </a:xfrm>
          <a:prstGeom prst="rect">
            <a:avLst/>
          </a:prstGeom>
          <a:ln>
            <a:noFill/>
          </a:ln>
          <a:effectLst>
            <a:softEdge rad="112500"/>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B20B5525-04E2-0643-A05D-0D96BE8A76E9}"/>
              </a:ext>
            </a:extLst>
          </p:cNvPr>
          <p:cNvSpPr txBox="1">
            <a:spLocks noChangeArrowheads="1"/>
          </p:cNvSpPr>
          <p:nvPr/>
        </p:nvSpPr>
        <p:spPr bwMode="auto">
          <a:xfrm>
            <a:off x="766119" y="2358081"/>
            <a:ext cx="6264876" cy="16287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r>
              <a:rPr lang="en-US" sz="2400" dirty="0">
                <a:solidFill>
                  <a:srgbClr val="143955"/>
                </a:solidFill>
                <a:effectLst/>
                <a:latin typeface="Gidole" panose="02000503000000000000" pitchFamily="2" charset="0"/>
                <a:ea typeface="Times New Roman"/>
                <a:cs typeface="Arial"/>
              </a:rPr>
              <a:t>Ridgeland Farms installed the EL-6000 </a:t>
            </a:r>
            <a:r>
              <a:rPr lang="en-US" sz="2400" dirty="0" err="1">
                <a:solidFill>
                  <a:srgbClr val="143955"/>
                </a:solidFill>
                <a:effectLst/>
                <a:latin typeface="Gidole" panose="02000503000000000000" pitchFamily="2" charset="0"/>
                <a:ea typeface="Times New Roman"/>
                <a:cs typeface="Arial"/>
              </a:rPr>
              <a:t>Electrolyzer</a:t>
            </a:r>
            <a:r>
              <a:rPr lang="en-US" sz="2400" dirty="0">
                <a:solidFill>
                  <a:srgbClr val="143955"/>
                </a:solidFill>
                <a:effectLst/>
                <a:latin typeface="Gidole" panose="02000503000000000000" pitchFamily="2" charset="0"/>
                <a:ea typeface="Times New Roman"/>
                <a:cs typeface="Arial"/>
              </a:rPr>
              <a:t>, dosing their water with Anolyte at 3% for 630 Sow Farrow to Finish operation. </a:t>
            </a:r>
            <a:endParaRPr lang="en-US" sz="2400" dirty="0">
              <a:solidFill>
                <a:srgbClr val="143955"/>
              </a:solidFill>
              <a:effectLst/>
              <a:latin typeface="Gidole" panose="02000503000000000000" pitchFamily="2" charset="0"/>
              <a:ea typeface="Times New Roman"/>
            </a:endParaRPr>
          </a:p>
          <a:p>
            <a:pPr marL="0" marR="0"/>
            <a:endParaRPr lang="en-US" sz="2400" dirty="0">
              <a:solidFill>
                <a:srgbClr val="143955"/>
              </a:solidFill>
              <a:effectLst/>
              <a:latin typeface="Gidole" panose="02000503000000000000" pitchFamily="2" charset="0"/>
              <a:ea typeface="Times New Roman"/>
              <a:cs typeface="Arial"/>
            </a:endParaRPr>
          </a:p>
          <a:p>
            <a:pPr marL="0" marR="0"/>
            <a:r>
              <a:rPr lang="en-US" sz="2400" dirty="0">
                <a:solidFill>
                  <a:srgbClr val="143955"/>
                </a:solidFill>
                <a:effectLst/>
                <a:latin typeface="Gidole" panose="02000503000000000000" pitchFamily="2" charset="0"/>
                <a:ea typeface="Times New Roman"/>
                <a:cs typeface="Arial"/>
              </a:rPr>
              <a:t>They reported: “Decreased mortality, improved conception, and significantly reduced scours in Farrowing”</a:t>
            </a:r>
            <a:endParaRPr lang="en-US" sz="2400" dirty="0">
              <a:solidFill>
                <a:srgbClr val="143955"/>
              </a:solidFill>
              <a:effectLst/>
              <a:latin typeface="Gidole" panose="02000503000000000000" pitchFamily="2" charset="0"/>
              <a:ea typeface="Times New Roman"/>
            </a:endParaRPr>
          </a:p>
          <a:p>
            <a:pPr marL="0" marR="0">
              <a:lnSpc>
                <a:spcPct val="115000"/>
              </a:lnSpc>
              <a:spcBef>
                <a:spcPts val="0"/>
              </a:spcBef>
              <a:spcAft>
                <a:spcPts val="1000"/>
              </a:spcAft>
            </a:pPr>
            <a:r>
              <a:rPr lang="en-US" sz="2400" dirty="0">
                <a:solidFill>
                  <a:srgbClr val="143955"/>
                </a:solidFill>
                <a:effectLst/>
                <a:latin typeface="Gidole" panose="02000503000000000000" pitchFamily="2" charset="0"/>
                <a:ea typeface="Calibri"/>
                <a:cs typeface="Times New Roman"/>
              </a:rPr>
              <a:t> </a:t>
            </a:r>
          </a:p>
        </p:txBody>
      </p:sp>
    </p:spTree>
    <p:extLst>
      <p:ext uri="{BB962C8B-B14F-4D97-AF65-F5344CB8AC3E}">
        <p14:creationId xmlns:p14="http://schemas.microsoft.com/office/powerpoint/2010/main" val="385940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9">
            <a:extLst>
              <a:ext uri="{FF2B5EF4-FFF2-40B4-BE49-F238E27FC236}">
                <a16:creationId xmlns:a16="http://schemas.microsoft.com/office/drawing/2014/main" id="{C7185335-7DF9-984B-BBD5-339C24E1D638}"/>
              </a:ext>
            </a:extLst>
          </p:cNvPr>
          <p:cNvSpPr>
            <a:spLocks noGrp="1"/>
          </p:cNvSpPr>
          <p:nvPr>
            <p:ph type="title"/>
          </p:nvPr>
        </p:nvSpPr>
        <p:spPr>
          <a:xfrm>
            <a:off x="407773" y="192130"/>
            <a:ext cx="11911914" cy="1325563"/>
          </a:xfrm>
        </p:spPr>
        <p:txBody>
          <a:bodyPr>
            <a:noAutofit/>
          </a:bodyPr>
          <a:lstStyle/>
          <a:p>
            <a:r>
              <a:rPr lang="en-CA" sz="4000" b="1" dirty="0">
                <a:solidFill>
                  <a:srgbClr val="6BA6C4"/>
                </a:solidFill>
                <a:latin typeface="Gidole" panose="02000503000000000000" pitchFamily="2" charset="0"/>
              </a:rPr>
              <a:t>PRAIRIE BLOSSOM FARMS, STONEWALL, MB, CANADA</a:t>
            </a:r>
            <a:endParaRPr lang="en-US" sz="4000" b="1" dirty="0">
              <a:solidFill>
                <a:srgbClr val="6BA6C4"/>
              </a:solidFill>
              <a:latin typeface="Gidole" panose="02000503000000000000" pitchFamily="2" charset="0"/>
            </a:endParaRPr>
          </a:p>
        </p:txBody>
      </p:sp>
      <p:pic>
        <p:nvPicPr>
          <p:cNvPr id="11" name="Picture 10">
            <a:extLst>
              <a:ext uri="{FF2B5EF4-FFF2-40B4-BE49-F238E27FC236}">
                <a16:creationId xmlns:a16="http://schemas.microsoft.com/office/drawing/2014/main" id="{7B4C9233-F7EF-6147-86E1-6AB0CA8C47D6}"/>
              </a:ext>
            </a:extLst>
          </p:cNvPr>
          <p:cNvPicPr/>
          <p:nvPr/>
        </p:nvPicPr>
        <p:blipFill rotWithShape="1">
          <a:blip r:embed="rId3"/>
          <a:srcRect l="58403" t="42986" r="17184" b="1437"/>
          <a:stretch/>
        </p:blipFill>
        <p:spPr bwMode="auto">
          <a:xfrm>
            <a:off x="543697" y="1384303"/>
            <a:ext cx="3505200" cy="4724400"/>
          </a:xfrm>
          <a:prstGeom prst="rect">
            <a:avLst/>
          </a:prstGeom>
          <a:ln>
            <a:noFill/>
          </a:ln>
          <a:effectLst>
            <a:softEdge rad="112500"/>
          </a:effectLst>
          <a:extLst>
            <a:ext uri="{53640926-AAD7-44D8-BBD7-CCE9431645EC}">
              <a14:shadowObscured xmlns:a14="http://schemas.microsoft.com/office/drawing/2010/main"/>
            </a:ext>
          </a:extLst>
        </p:spPr>
      </p:pic>
      <p:sp>
        <p:nvSpPr>
          <p:cNvPr id="12" name="Text Box 2">
            <a:extLst>
              <a:ext uri="{FF2B5EF4-FFF2-40B4-BE49-F238E27FC236}">
                <a16:creationId xmlns:a16="http://schemas.microsoft.com/office/drawing/2014/main" id="{477C86BB-862D-0346-BE39-D674D6F4A196}"/>
              </a:ext>
            </a:extLst>
          </p:cNvPr>
          <p:cNvSpPr txBox="1">
            <a:spLocks noChangeArrowheads="1"/>
          </p:cNvSpPr>
          <p:nvPr/>
        </p:nvSpPr>
        <p:spPr bwMode="auto">
          <a:xfrm>
            <a:off x="4184821" y="1384303"/>
            <a:ext cx="7819768" cy="4724400"/>
          </a:xfrm>
          <a:prstGeom prst="rect">
            <a:avLst/>
          </a:prstGeom>
          <a:noFill/>
          <a:ln w="9525">
            <a:noFill/>
            <a:miter lim="800000"/>
            <a:headEnd/>
            <a:tailEnd/>
          </a:ln>
        </p:spPr>
        <p:txBody>
          <a:bodyPr rot="0" vert="horz" wrap="square" lIns="91440" tIns="45720" rIns="91440" bIns="45720" anchor="ctr" anchorCtr="0">
            <a:noAutofit/>
          </a:bodyPr>
          <a:lstStyle/>
          <a:p>
            <a:pPr marL="0" marR="0"/>
            <a:r>
              <a:rPr lang="en-US" dirty="0">
                <a:solidFill>
                  <a:srgbClr val="143955"/>
                </a:solidFill>
                <a:effectLst/>
                <a:latin typeface="Gidole" panose="02000503000000000000" pitchFamily="2" charset="0"/>
                <a:ea typeface="Times New Roman"/>
                <a:cs typeface="Arial"/>
              </a:rPr>
              <a:t>Prairie Blossom Farms installed the ELA-1200 </a:t>
            </a:r>
            <a:r>
              <a:rPr lang="en-US" dirty="0" err="1">
                <a:solidFill>
                  <a:srgbClr val="143955"/>
                </a:solidFill>
                <a:effectLst/>
                <a:latin typeface="Gidole" panose="02000503000000000000" pitchFamily="2" charset="0"/>
                <a:ea typeface="Times New Roman"/>
                <a:cs typeface="Arial"/>
              </a:rPr>
              <a:t>Electrolyzer</a:t>
            </a:r>
            <a:r>
              <a:rPr lang="en-US" dirty="0">
                <a:solidFill>
                  <a:srgbClr val="143955"/>
                </a:solidFill>
                <a:effectLst/>
                <a:latin typeface="Gidole" panose="02000503000000000000" pitchFamily="2" charset="0"/>
                <a:ea typeface="Times New Roman"/>
                <a:cs typeface="Arial"/>
              </a:rPr>
              <a:t>, dosing there water with Anolyte at 4% for 700 sow farrow to wean operation.</a:t>
            </a:r>
            <a:endParaRPr lang="en-US" dirty="0">
              <a:solidFill>
                <a:srgbClr val="143955"/>
              </a:solidFill>
              <a:effectLst/>
              <a:latin typeface="Gidole" panose="02000503000000000000" pitchFamily="2" charset="0"/>
              <a:ea typeface="Times New Roman"/>
            </a:endParaRPr>
          </a:p>
          <a:p>
            <a:pPr marL="0" marR="0">
              <a:lnSpc>
                <a:spcPct val="115000"/>
              </a:lnSpc>
              <a:spcBef>
                <a:spcPts val="0"/>
              </a:spcBef>
              <a:spcAft>
                <a:spcPts val="1500"/>
              </a:spcAft>
            </a:pPr>
            <a:r>
              <a:rPr lang="en-US" dirty="0">
                <a:solidFill>
                  <a:srgbClr val="143955"/>
                </a:solidFill>
                <a:effectLst/>
                <a:latin typeface="Gidole" panose="02000503000000000000" pitchFamily="2" charset="0"/>
                <a:ea typeface="Times New Roman"/>
                <a:cs typeface="Arial"/>
              </a:rPr>
              <a:t>They reported: “Last 60 sows pregnancy checked 4 were negative. Hallelujah Praise the Lord!!!!!” </a:t>
            </a:r>
            <a:r>
              <a:rPr lang="en-US" dirty="0">
                <a:solidFill>
                  <a:srgbClr val="143955"/>
                </a:solidFill>
                <a:latin typeface="Gidole" panose="02000503000000000000" pitchFamily="2" charset="0"/>
                <a:ea typeface="Times New Roman"/>
                <a:cs typeface="Arial"/>
              </a:rPr>
              <a:t> Sent </a:t>
            </a:r>
            <a:r>
              <a:rPr lang="en-US" dirty="0">
                <a:solidFill>
                  <a:srgbClr val="143955"/>
                </a:solidFill>
                <a:effectLst/>
                <a:latin typeface="Gidole" panose="02000503000000000000" pitchFamily="2" charset="0"/>
                <a:ea typeface="Times New Roman"/>
                <a:cs typeface="Arial"/>
              </a:rPr>
              <a:t>”texts to everyone that was aware of my repeats and the water system we installed and let them know our success with the Anolyte system. My phone is ringing off the hook now. The repeats are so few now it looks too good to be true–If it’s the water system it’s priceless”</a:t>
            </a:r>
            <a:endParaRPr lang="en-US" dirty="0">
              <a:solidFill>
                <a:srgbClr val="143955"/>
              </a:solidFill>
              <a:effectLst/>
              <a:latin typeface="Gidole" panose="02000503000000000000" pitchFamily="2" charset="0"/>
              <a:ea typeface="Calibri"/>
              <a:cs typeface="Times New Roman"/>
            </a:endParaRPr>
          </a:p>
          <a:p>
            <a:pPr marL="0" marR="0">
              <a:lnSpc>
                <a:spcPct val="115000"/>
              </a:lnSpc>
              <a:spcBef>
                <a:spcPts val="0"/>
              </a:spcBef>
              <a:spcAft>
                <a:spcPts val="1500"/>
              </a:spcAft>
            </a:pPr>
            <a:r>
              <a:rPr lang="en-US" b="1" dirty="0">
                <a:solidFill>
                  <a:srgbClr val="143955"/>
                </a:solidFill>
                <a:effectLst/>
                <a:latin typeface="Gidole" panose="02000503000000000000" pitchFamily="2" charset="0"/>
                <a:ea typeface="Times New Roman"/>
                <a:cs typeface="Arial"/>
              </a:rPr>
              <a:t>It Was</a:t>
            </a:r>
            <a:r>
              <a:rPr lang="en-US" dirty="0">
                <a:solidFill>
                  <a:srgbClr val="143955"/>
                </a:solidFill>
                <a:effectLst/>
                <a:latin typeface="Gidole" panose="02000503000000000000" pitchFamily="2" charset="0"/>
                <a:ea typeface="Times New Roman"/>
                <a:cs typeface="Arial"/>
              </a:rPr>
              <a:t>!</a:t>
            </a:r>
            <a:endParaRPr lang="en-US" dirty="0">
              <a:solidFill>
                <a:srgbClr val="143955"/>
              </a:solidFill>
              <a:effectLst/>
              <a:latin typeface="Gidole" panose="02000503000000000000" pitchFamily="2" charset="0"/>
              <a:ea typeface="Calibri"/>
              <a:cs typeface="Times New Roman"/>
            </a:endParaRPr>
          </a:p>
          <a:p>
            <a:pPr marL="0" marR="0">
              <a:lnSpc>
                <a:spcPct val="115000"/>
              </a:lnSpc>
              <a:spcBef>
                <a:spcPts val="0"/>
              </a:spcBef>
              <a:spcAft>
                <a:spcPts val="1000"/>
              </a:spcAft>
            </a:pPr>
            <a:r>
              <a:rPr lang="en-US" dirty="0">
                <a:solidFill>
                  <a:srgbClr val="143955"/>
                </a:solidFill>
                <a:effectLst/>
                <a:latin typeface="Gidole" panose="02000503000000000000" pitchFamily="2" charset="0"/>
                <a:ea typeface="Times New Roman"/>
                <a:cs typeface="Arial"/>
              </a:rPr>
              <a:t>The customer also noticed water consumption went up 35% – 40%.</a:t>
            </a:r>
          </a:p>
          <a:p>
            <a:pPr marL="0" marR="0">
              <a:lnSpc>
                <a:spcPct val="115000"/>
              </a:lnSpc>
              <a:spcBef>
                <a:spcPts val="0"/>
              </a:spcBef>
              <a:spcAft>
                <a:spcPts val="1000"/>
              </a:spcAft>
            </a:pPr>
            <a:r>
              <a:rPr lang="en-US" dirty="0">
                <a:solidFill>
                  <a:srgbClr val="143955"/>
                </a:solidFill>
                <a:latin typeface="Gidole" panose="02000503000000000000" pitchFamily="2" charset="0"/>
                <a:ea typeface="Times New Roman"/>
                <a:cs typeface="Arial"/>
              </a:rPr>
              <a:t>B</a:t>
            </a:r>
            <a:r>
              <a:rPr lang="en-US" dirty="0">
                <a:solidFill>
                  <a:srgbClr val="143955"/>
                </a:solidFill>
                <a:effectLst/>
                <a:latin typeface="Gidole" panose="02000503000000000000" pitchFamily="2" charset="0"/>
                <a:ea typeface="Times New Roman"/>
                <a:cs typeface="Arial"/>
              </a:rPr>
              <a:t>arn scours in piglets stopped and looseness in stage 1 pigs improved significantly.</a:t>
            </a:r>
            <a:endParaRPr lang="en-US" dirty="0">
              <a:solidFill>
                <a:srgbClr val="143955"/>
              </a:solidFill>
              <a:effectLst/>
              <a:latin typeface="Gidole" panose="02000503000000000000" pitchFamily="2" charset="0"/>
              <a:ea typeface="Calibri"/>
              <a:cs typeface="Times New Roman"/>
            </a:endParaRPr>
          </a:p>
          <a:p>
            <a:pPr marL="0" marR="0">
              <a:lnSpc>
                <a:spcPct val="115000"/>
              </a:lnSpc>
              <a:spcBef>
                <a:spcPts val="0"/>
              </a:spcBef>
              <a:spcAft>
                <a:spcPts val="1000"/>
              </a:spcAft>
            </a:pPr>
            <a:r>
              <a:rPr lang="en-US" dirty="0">
                <a:effectLst/>
                <a:latin typeface="Calibri"/>
                <a:ea typeface="Calibri"/>
                <a:cs typeface="Times New Roman"/>
              </a:rPr>
              <a:t> </a:t>
            </a:r>
          </a:p>
        </p:txBody>
      </p:sp>
    </p:spTree>
    <p:extLst>
      <p:ext uri="{BB962C8B-B14F-4D97-AF65-F5344CB8AC3E}">
        <p14:creationId xmlns:p14="http://schemas.microsoft.com/office/powerpoint/2010/main" val="1390674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a:extLst>
              <a:ext uri="{FF2B5EF4-FFF2-40B4-BE49-F238E27FC236}">
                <a16:creationId xmlns:a16="http://schemas.microsoft.com/office/drawing/2014/main" id="{E4737D14-A3A8-494E-9EC6-9C1222E89649}"/>
              </a:ext>
            </a:extLst>
          </p:cNvPr>
          <p:cNvSpPr txBox="1">
            <a:spLocks noChangeArrowheads="1"/>
          </p:cNvSpPr>
          <p:nvPr/>
        </p:nvSpPr>
        <p:spPr bwMode="auto">
          <a:xfrm>
            <a:off x="-617839" y="481915"/>
            <a:ext cx="12949881" cy="716692"/>
          </a:xfrm>
          <a:prstGeom prst="rect">
            <a:avLst/>
          </a:prstGeom>
          <a:noFill/>
          <a:ln w="9525">
            <a:noFill/>
            <a:miter lim="800000"/>
            <a:headEnd/>
            <a:tailEnd/>
          </a:ln>
        </p:spPr>
        <p:txBody>
          <a:bodyPr rot="0" vert="horz" wrap="square" lIns="91440" tIns="45720" rIns="91440" bIns="45720" anchor="t" anchorCtr="0">
            <a:noAutofit/>
          </a:bodyPr>
          <a:lstStyle/>
          <a:p>
            <a:pPr marL="457200" marR="0" algn="ctr">
              <a:spcBef>
                <a:spcPts val="0"/>
              </a:spcBef>
              <a:spcAft>
                <a:spcPts val="0"/>
              </a:spcAft>
            </a:pPr>
            <a:r>
              <a:rPr lang="en-CA" sz="6000" dirty="0">
                <a:solidFill>
                  <a:srgbClr val="6BA6C4"/>
                </a:solidFill>
                <a:latin typeface="Gidole" panose="02000503000000000000" pitchFamily="2" charset="0"/>
              </a:rPr>
              <a:t>BONHOMME FARMS, ELIE, MB CANADA</a:t>
            </a:r>
            <a:endParaRPr lang="en-US" sz="6000" b="1" dirty="0">
              <a:solidFill>
                <a:srgbClr val="6BA6C4"/>
              </a:solidFill>
              <a:effectLst/>
              <a:latin typeface="Gidole" panose="02000503000000000000" pitchFamily="2" charset="0"/>
              <a:ea typeface="Times New Roman"/>
            </a:endParaRPr>
          </a:p>
        </p:txBody>
      </p:sp>
      <p:pic>
        <p:nvPicPr>
          <p:cNvPr id="9" name="Picture 8">
            <a:extLst>
              <a:ext uri="{FF2B5EF4-FFF2-40B4-BE49-F238E27FC236}">
                <a16:creationId xmlns:a16="http://schemas.microsoft.com/office/drawing/2014/main" id="{68189ECD-F403-A347-9E0A-24000194FBF5}"/>
              </a:ext>
            </a:extLst>
          </p:cNvPr>
          <p:cNvPicPr/>
          <p:nvPr/>
        </p:nvPicPr>
        <p:blipFill rotWithShape="1">
          <a:blip r:embed="rId3"/>
          <a:srcRect l="57761" t="46866" r="16221" b="17577"/>
          <a:stretch/>
        </p:blipFill>
        <p:spPr bwMode="auto">
          <a:xfrm>
            <a:off x="7290488" y="1981915"/>
            <a:ext cx="4025686" cy="2996681"/>
          </a:xfrm>
          <a:prstGeom prst="rect">
            <a:avLst/>
          </a:prstGeom>
          <a:ln>
            <a:noFill/>
          </a:ln>
          <a:effectLst>
            <a:softEdge rad="112500"/>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46C20064-874F-8F4D-B43A-A6365522C4AD}"/>
              </a:ext>
            </a:extLst>
          </p:cNvPr>
          <p:cNvSpPr txBox="1">
            <a:spLocks noChangeArrowheads="1"/>
          </p:cNvSpPr>
          <p:nvPr/>
        </p:nvSpPr>
        <p:spPr bwMode="auto">
          <a:xfrm>
            <a:off x="1031790" y="2075494"/>
            <a:ext cx="5492578" cy="2903102"/>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1000"/>
              </a:spcAft>
            </a:pPr>
            <a:r>
              <a:rPr lang="en-US" sz="2000" dirty="0" err="1">
                <a:solidFill>
                  <a:srgbClr val="143955"/>
                </a:solidFill>
                <a:effectLst/>
                <a:latin typeface="Gidole" panose="02000503000000000000" pitchFamily="2" charset="0"/>
                <a:ea typeface="Calibri"/>
                <a:cs typeface="Arial"/>
              </a:rPr>
              <a:t>Bonhomme</a:t>
            </a:r>
            <a:r>
              <a:rPr lang="en-US" sz="2000" dirty="0">
                <a:solidFill>
                  <a:srgbClr val="143955"/>
                </a:solidFill>
                <a:effectLst/>
                <a:latin typeface="Gidole" panose="02000503000000000000" pitchFamily="2" charset="0"/>
                <a:ea typeface="Calibri"/>
                <a:cs typeface="Arial"/>
              </a:rPr>
              <a:t> Farms installed the ELA-6000 </a:t>
            </a:r>
            <a:r>
              <a:rPr lang="en-US" sz="2000" dirty="0" err="1">
                <a:solidFill>
                  <a:srgbClr val="143955"/>
                </a:solidFill>
                <a:effectLst/>
                <a:latin typeface="Gidole" panose="02000503000000000000" pitchFamily="2" charset="0"/>
                <a:ea typeface="Calibri"/>
                <a:cs typeface="Arial"/>
              </a:rPr>
              <a:t>Electrolyzer</a:t>
            </a:r>
            <a:r>
              <a:rPr lang="en-US" sz="2000" dirty="0">
                <a:solidFill>
                  <a:srgbClr val="143955"/>
                </a:solidFill>
                <a:effectLst/>
                <a:latin typeface="Gidole" panose="02000503000000000000" pitchFamily="2" charset="0"/>
                <a:ea typeface="Calibri"/>
                <a:cs typeface="Arial"/>
              </a:rPr>
              <a:t>, dosing Anolyte at 4% for 680 Sow farrow to finish operation. They also began dosing 7000 layers at 2%. They reported noticing aggressive waterline cleaning, and maintenance with piglet scours reduced to none. Excellent sow lactating, and feed intake with lower mortality, and faster weight gain.</a:t>
            </a:r>
            <a:endParaRPr lang="en-US" sz="2000" dirty="0">
              <a:solidFill>
                <a:srgbClr val="143955"/>
              </a:solidFill>
              <a:effectLst/>
              <a:latin typeface="Gidole" panose="02000503000000000000" pitchFamily="2" charset="0"/>
              <a:ea typeface="Calibri"/>
              <a:cs typeface="Times New Roman"/>
            </a:endParaRPr>
          </a:p>
        </p:txBody>
      </p:sp>
    </p:spTree>
    <p:extLst>
      <p:ext uri="{BB962C8B-B14F-4D97-AF65-F5344CB8AC3E}">
        <p14:creationId xmlns:p14="http://schemas.microsoft.com/office/powerpoint/2010/main" val="2528127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a:extLst>
              <a:ext uri="{FF2B5EF4-FFF2-40B4-BE49-F238E27FC236}">
                <a16:creationId xmlns:a16="http://schemas.microsoft.com/office/drawing/2014/main" id="{E4737D14-A3A8-494E-9EC6-9C1222E89649}"/>
              </a:ext>
            </a:extLst>
          </p:cNvPr>
          <p:cNvSpPr txBox="1">
            <a:spLocks noChangeArrowheads="1"/>
          </p:cNvSpPr>
          <p:nvPr/>
        </p:nvSpPr>
        <p:spPr bwMode="auto">
          <a:xfrm>
            <a:off x="-617839" y="481915"/>
            <a:ext cx="12949881" cy="716692"/>
          </a:xfrm>
          <a:prstGeom prst="rect">
            <a:avLst/>
          </a:prstGeom>
          <a:noFill/>
          <a:ln w="9525">
            <a:noFill/>
            <a:miter lim="800000"/>
            <a:headEnd/>
            <a:tailEnd/>
          </a:ln>
        </p:spPr>
        <p:txBody>
          <a:bodyPr rot="0" vert="horz" wrap="square" lIns="91440" tIns="45720" rIns="91440" bIns="45720" anchor="t" anchorCtr="0">
            <a:noAutofit/>
          </a:bodyPr>
          <a:lstStyle/>
          <a:p>
            <a:pPr marL="457200" marR="0" algn="ctr">
              <a:spcBef>
                <a:spcPts val="0"/>
              </a:spcBef>
              <a:spcAft>
                <a:spcPts val="0"/>
              </a:spcAft>
            </a:pPr>
            <a:r>
              <a:rPr lang="en-CA" sz="6000" b="1" dirty="0">
                <a:solidFill>
                  <a:srgbClr val="6BA6C4"/>
                </a:solidFill>
                <a:latin typeface="Gidole" panose="02000503000000000000" pitchFamily="2" charset="0"/>
              </a:rPr>
              <a:t>NORQUAY FARMS, CANADA</a:t>
            </a:r>
            <a:endParaRPr lang="en-US" sz="6000" b="1" dirty="0">
              <a:solidFill>
                <a:srgbClr val="6BA6C4"/>
              </a:solidFill>
              <a:effectLst/>
              <a:latin typeface="Gidole" panose="02000503000000000000" pitchFamily="2" charset="0"/>
              <a:ea typeface="Times New Roman"/>
            </a:endParaRPr>
          </a:p>
        </p:txBody>
      </p:sp>
      <p:pic>
        <p:nvPicPr>
          <p:cNvPr id="6" name="Picture 5">
            <a:extLst>
              <a:ext uri="{FF2B5EF4-FFF2-40B4-BE49-F238E27FC236}">
                <a16:creationId xmlns:a16="http://schemas.microsoft.com/office/drawing/2014/main" id="{D0E96F23-14BB-564E-96CD-951C35D68A6D}"/>
              </a:ext>
            </a:extLst>
          </p:cNvPr>
          <p:cNvPicPr/>
          <p:nvPr/>
        </p:nvPicPr>
        <p:blipFill rotWithShape="1">
          <a:blip r:embed="rId3"/>
          <a:srcRect l="58082" t="47164" r="17184" b="19072"/>
          <a:stretch/>
        </p:blipFill>
        <p:spPr bwMode="auto">
          <a:xfrm>
            <a:off x="914400" y="2125361"/>
            <a:ext cx="3954162" cy="2891481"/>
          </a:xfrm>
          <a:prstGeom prst="rect">
            <a:avLst/>
          </a:prstGeom>
          <a:ln>
            <a:noFill/>
          </a:ln>
          <a:effectLst>
            <a:softEdge rad="112500"/>
          </a:effectLst>
          <a:extLst>
            <a:ext uri="{53640926-AAD7-44D8-BBD7-CCE9431645EC}">
              <a14:shadowObscured xmlns:a14="http://schemas.microsoft.com/office/drawing/2010/main"/>
            </a:ext>
          </a:extLst>
        </p:spPr>
      </p:pic>
      <p:sp>
        <p:nvSpPr>
          <p:cNvPr id="9" name="Text Box 2">
            <a:extLst>
              <a:ext uri="{FF2B5EF4-FFF2-40B4-BE49-F238E27FC236}">
                <a16:creationId xmlns:a16="http://schemas.microsoft.com/office/drawing/2014/main" id="{812F6F6A-09F9-AE4D-839A-215C4A5292A1}"/>
              </a:ext>
            </a:extLst>
          </p:cNvPr>
          <p:cNvSpPr txBox="1">
            <a:spLocks noChangeArrowheads="1"/>
          </p:cNvSpPr>
          <p:nvPr/>
        </p:nvSpPr>
        <p:spPr bwMode="auto">
          <a:xfrm>
            <a:off x="5314557" y="2513660"/>
            <a:ext cx="6649995" cy="293567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r>
              <a:rPr lang="en-US" sz="2000" dirty="0">
                <a:solidFill>
                  <a:srgbClr val="143955"/>
                </a:solidFill>
                <a:effectLst/>
                <a:latin typeface="Gidole" panose="02000503000000000000" pitchFamily="2" charset="0"/>
                <a:ea typeface="Times New Roman"/>
                <a:cs typeface="Arial"/>
              </a:rPr>
              <a:t>A week after Dosing Anolyte  850 Sow Farrow to finish operation at 4% Neutral Anolyte, </a:t>
            </a:r>
            <a:r>
              <a:rPr lang="en-US" sz="2000" dirty="0" err="1">
                <a:solidFill>
                  <a:srgbClr val="143955"/>
                </a:solidFill>
                <a:effectLst/>
                <a:latin typeface="Gidole" panose="02000503000000000000" pitchFamily="2" charset="0"/>
                <a:ea typeface="Times New Roman"/>
                <a:cs typeface="Arial"/>
              </a:rPr>
              <a:t>Narquay</a:t>
            </a:r>
            <a:r>
              <a:rPr lang="en-US" sz="2000" dirty="0">
                <a:solidFill>
                  <a:srgbClr val="143955"/>
                </a:solidFill>
                <a:effectLst/>
                <a:latin typeface="Gidole" panose="02000503000000000000" pitchFamily="2" charset="0"/>
                <a:ea typeface="Times New Roman"/>
                <a:cs typeface="Arial"/>
              </a:rPr>
              <a:t> Farms noticed:</a:t>
            </a:r>
            <a:endParaRPr lang="en-US" sz="2000" dirty="0">
              <a:solidFill>
                <a:srgbClr val="143955"/>
              </a:solidFill>
              <a:effectLst/>
              <a:latin typeface="Gidole" panose="02000503000000000000" pitchFamily="2" charset="0"/>
              <a:ea typeface="Times New Roman"/>
            </a:endParaRPr>
          </a:p>
          <a:p>
            <a:pPr marL="0" marR="0">
              <a:lnSpc>
                <a:spcPct val="115000"/>
              </a:lnSpc>
              <a:spcBef>
                <a:spcPts val="0"/>
              </a:spcBef>
              <a:spcAft>
                <a:spcPts val="0"/>
              </a:spcAft>
            </a:pPr>
            <a:r>
              <a:rPr lang="en-US" sz="2000" dirty="0">
                <a:solidFill>
                  <a:srgbClr val="143955"/>
                </a:solidFill>
                <a:effectLst/>
                <a:latin typeface="Gidole" panose="02000503000000000000" pitchFamily="2" charset="0"/>
                <a:ea typeface="Times New Roman"/>
                <a:cs typeface="Arial"/>
              </a:rPr>
              <a:t>1.  Sows fecal matter more loose, and clarity</a:t>
            </a:r>
            <a:endParaRPr lang="en-US" sz="2000" dirty="0">
              <a:solidFill>
                <a:srgbClr val="143955"/>
              </a:solidFill>
              <a:effectLst/>
              <a:latin typeface="Gidole" panose="02000503000000000000" pitchFamily="2" charset="0"/>
              <a:ea typeface="Calibri"/>
              <a:cs typeface="Times New Roman"/>
            </a:endParaRPr>
          </a:p>
          <a:p>
            <a:pPr marL="0" marR="0">
              <a:lnSpc>
                <a:spcPct val="115000"/>
              </a:lnSpc>
              <a:spcBef>
                <a:spcPts val="0"/>
              </a:spcBef>
              <a:spcAft>
                <a:spcPts val="0"/>
              </a:spcAft>
            </a:pPr>
            <a:r>
              <a:rPr lang="en-US" sz="2000" dirty="0">
                <a:solidFill>
                  <a:srgbClr val="143955"/>
                </a:solidFill>
                <a:effectLst/>
                <a:latin typeface="Gidole" panose="02000503000000000000" pitchFamily="2" charset="0"/>
                <a:ea typeface="Times New Roman"/>
                <a:cs typeface="Arial"/>
              </a:rPr>
              <a:t>2.  Powerful line cleaning action.</a:t>
            </a:r>
            <a:endParaRPr lang="en-US" sz="2000" dirty="0">
              <a:solidFill>
                <a:srgbClr val="143955"/>
              </a:solidFill>
              <a:effectLst/>
              <a:latin typeface="Gidole" panose="02000503000000000000" pitchFamily="2" charset="0"/>
              <a:ea typeface="Calibri"/>
              <a:cs typeface="Times New Roman"/>
            </a:endParaRPr>
          </a:p>
          <a:p>
            <a:pPr marL="0" marR="0">
              <a:lnSpc>
                <a:spcPct val="115000"/>
              </a:lnSpc>
              <a:spcBef>
                <a:spcPts val="0"/>
              </a:spcBef>
              <a:spcAft>
                <a:spcPts val="0"/>
              </a:spcAft>
            </a:pPr>
            <a:r>
              <a:rPr lang="en-US" sz="2000" dirty="0">
                <a:solidFill>
                  <a:srgbClr val="143955"/>
                </a:solidFill>
                <a:effectLst/>
                <a:latin typeface="Gidole" panose="02000503000000000000" pitchFamily="2" charset="0"/>
                <a:ea typeface="Times New Roman"/>
                <a:cs typeface="Arial"/>
              </a:rPr>
              <a:t>3.  Don’t need more expensive pit additive or flowing agents</a:t>
            </a:r>
            <a:endParaRPr lang="en-US" sz="2000" dirty="0">
              <a:solidFill>
                <a:srgbClr val="143955"/>
              </a:solidFill>
              <a:effectLst/>
              <a:latin typeface="Gidole" panose="02000503000000000000" pitchFamily="2" charset="0"/>
              <a:ea typeface="Calibri"/>
              <a:cs typeface="Times New Roman"/>
            </a:endParaRPr>
          </a:p>
          <a:p>
            <a:pPr marL="0" marR="0">
              <a:lnSpc>
                <a:spcPct val="115000"/>
              </a:lnSpc>
              <a:spcBef>
                <a:spcPts val="0"/>
              </a:spcBef>
              <a:spcAft>
                <a:spcPts val="0"/>
              </a:spcAft>
            </a:pPr>
            <a:r>
              <a:rPr lang="en-US" sz="2000" dirty="0">
                <a:solidFill>
                  <a:srgbClr val="143955"/>
                </a:solidFill>
                <a:effectLst/>
                <a:latin typeface="Gidole" panose="02000503000000000000" pitchFamily="2" charset="0"/>
                <a:ea typeface="Times New Roman"/>
                <a:cs typeface="Arial"/>
              </a:rPr>
              <a:t>4.  Sows have a heartier appetite and are eating better</a:t>
            </a:r>
            <a:endParaRPr lang="en-US" sz="2000" dirty="0">
              <a:solidFill>
                <a:srgbClr val="143955"/>
              </a:solidFill>
              <a:effectLst/>
              <a:latin typeface="Gidole" panose="02000503000000000000" pitchFamily="2" charset="0"/>
              <a:ea typeface="Calibri"/>
              <a:cs typeface="Times New Roman"/>
            </a:endParaRPr>
          </a:p>
          <a:p>
            <a:pPr marL="0" marR="0">
              <a:lnSpc>
                <a:spcPct val="115000"/>
              </a:lnSpc>
              <a:spcBef>
                <a:spcPts val="0"/>
              </a:spcBef>
              <a:spcAft>
                <a:spcPts val="1000"/>
              </a:spcAft>
            </a:pPr>
            <a:r>
              <a:rPr lang="en-US" sz="2000" dirty="0">
                <a:solidFill>
                  <a:srgbClr val="143955"/>
                </a:solidFill>
                <a:effectLst/>
                <a:latin typeface="Gidole" panose="02000503000000000000" pitchFamily="2" charset="0"/>
                <a:ea typeface="Calibri"/>
                <a:cs typeface="Times New Roman"/>
              </a:rPr>
              <a:t> </a:t>
            </a:r>
          </a:p>
        </p:txBody>
      </p:sp>
    </p:spTree>
    <p:extLst>
      <p:ext uri="{BB962C8B-B14F-4D97-AF65-F5344CB8AC3E}">
        <p14:creationId xmlns:p14="http://schemas.microsoft.com/office/powerpoint/2010/main" val="1848457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9177603" y="5977244"/>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E2B394B0-86D6-5241-907E-5D446C4B14B6}"/>
              </a:ext>
            </a:extLst>
          </p:cNvPr>
          <p:cNvSpPr txBox="1"/>
          <p:nvPr/>
        </p:nvSpPr>
        <p:spPr>
          <a:xfrm>
            <a:off x="234779" y="321276"/>
            <a:ext cx="11627708" cy="1015663"/>
          </a:xfrm>
          <a:prstGeom prst="rect">
            <a:avLst/>
          </a:prstGeom>
          <a:noFill/>
        </p:spPr>
        <p:txBody>
          <a:bodyPr wrap="square" rtlCol="0">
            <a:spAutoFit/>
          </a:bodyPr>
          <a:lstStyle/>
          <a:p>
            <a:pPr algn="ctr"/>
            <a:r>
              <a:rPr lang="en-US" sz="6000" b="1" dirty="0">
                <a:solidFill>
                  <a:srgbClr val="6BA6C4"/>
                </a:solidFill>
                <a:latin typeface="Gidole" panose="02000503000000000000" pitchFamily="2" charset="0"/>
              </a:rPr>
              <a:t>RESULTS</a:t>
            </a:r>
          </a:p>
        </p:txBody>
      </p:sp>
      <p:pic>
        <p:nvPicPr>
          <p:cNvPr id="13" name="Picture 12">
            <a:extLst>
              <a:ext uri="{FF2B5EF4-FFF2-40B4-BE49-F238E27FC236}">
                <a16:creationId xmlns:a16="http://schemas.microsoft.com/office/drawing/2014/main" id="{A083D45B-DE4D-E640-8E18-1605EBEAB48F}"/>
              </a:ext>
            </a:extLst>
          </p:cNvPr>
          <p:cNvPicPr>
            <a:picLocks noChangeAspect="1"/>
          </p:cNvPicPr>
          <p:nvPr/>
        </p:nvPicPr>
        <p:blipFill>
          <a:blip r:embed="rId3"/>
          <a:stretch>
            <a:fillRect/>
          </a:stretch>
        </p:blipFill>
        <p:spPr>
          <a:xfrm>
            <a:off x="1753789" y="1336939"/>
            <a:ext cx="2668537" cy="1618620"/>
          </a:xfrm>
          <a:prstGeom prst="rect">
            <a:avLst/>
          </a:prstGeom>
          <a:ln>
            <a:noFill/>
          </a:ln>
          <a:effectLst>
            <a:softEdge rad="112500"/>
          </a:effectLst>
        </p:spPr>
      </p:pic>
      <p:pic>
        <p:nvPicPr>
          <p:cNvPr id="17" name="Picture 16">
            <a:extLst>
              <a:ext uri="{FF2B5EF4-FFF2-40B4-BE49-F238E27FC236}">
                <a16:creationId xmlns:a16="http://schemas.microsoft.com/office/drawing/2014/main" id="{83545D19-94B1-A44B-903A-32E7B93467A2}"/>
              </a:ext>
            </a:extLst>
          </p:cNvPr>
          <p:cNvPicPr>
            <a:picLocks noChangeAspect="1"/>
          </p:cNvPicPr>
          <p:nvPr/>
        </p:nvPicPr>
        <p:blipFill>
          <a:blip r:embed="rId4"/>
          <a:stretch>
            <a:fillRect/>
          </a:stretch>
        </p:blipFill>
        <p:spPr>
          <a:xfrm>
            <a:off x="7662580" y="1392465"/>
            <a:ext cx="2537319" cy="1645828"/>
          </a:xfrm>
          <a:prstGeom prst="rect">
            <a:avLst/>
          </a:prstGeom>
          <a:ln>
            <a:noFill/>
          </a:ln>
          <a:effectLst>
            <a:softEdge rad="112500"/>
          </a:effectLst>
        </p:spPr>
      </p:pic>
      <p:sp>
        <p:nvSpPr>
          <p:cNvPr id="18" name="TextBox 17">
            <a:extLst>
              <a:ext uri="{FF2B5EF4-FFF2-40B4-BE49-F238E27FC236}">
                <a16:creationId xmlns:a16="http://schemas.microsoft.com/office/drawing/2014/main" id="{F773F856-AC8B-1C43-B33B-334F4C674740}"/>
              </a:ext>
            </a:extLst>
          </p:cNvPr>
          <p:cNvSpPr txBox="1"/>
          <p:nvPr/>
        </p:nvSpPr>
        <p:spPr>
          <a:xfrm>
            <a:off x="4899453" y="1920099"/>
            <a:ext cx="2286000" cy="707886"/>
          </a:xfrm>
          <a:prstGeom prst="rect">
            <a:avLst/>
          </a:prstGeom>
          <a:noFill/>
        </p:spPr>
        <p:txBody>
          <a:bodyPr wrap="square" rtlCol="0">
            <a:spAutoFit/>
          </a:bodyPr>
          <a:lstStyle/>
          <a:p>
            <a:pPr algn="ctr"/>
            <a:r>
              <a:rPr lang="en-US" sz="2000" b="1" dirty="0">
                <a:solidFill>
                  <a:srgbClr val="143955"/>
                </a:solidFill>
                <a:latin typeface="Gidole" panose="02000503000000000000" pitchFamily="2" charset="0"/>
              </a:rPr>
              <a:t>SKIN DISEASE </a:t>
            </a:r>
          </a:p>
          <a:p>
            <a:pPr algn="ctr"/>
            <a:r>
              <a:rPr lang="en-US" sz="2000" b="1" dirty="0">
                <a:solidFill>
                  <a:srgbClr val="143955"/>
                </a:solidFill>
                <a:latin typeface="Gidole" panose="02000503000000000000" pitchFamily="2" charset="0"/>
              </a:rPr>
              <a:t>BEGINNING</a:t>
            </a:r>
          </a:p>
        </p:txBody>
      </p:sp>
      <p:pic>
        <p:nvPicPr>
          <p:cNvPr id="20" name="Picture 19">
            <a:extLst>
              <a:ext uri="{FF2B5EF4-FFF2-40B4-BE49-F238E27FC236}">
                <a16:creationId xmlns:a16="http://schemas.microsoft.com/office/drawing/2014/main" id="{6082ABDD-64F1-4F4D-A9FB-5E9C05FD0233}"/>
              </a:ext>
            </a:extLst>
          </p:cNvPr>
          <p:cNvPicPr>
            <a:picLocks noChangeAspect="1"/>
          </p:cNvPicPr>
          <p:nvPr/>
        </p:nvPicPr>
        <p:blipFill>
          <a:blip r:embed="rId5"/>
          <a:stretch>
            <a:fillRect/>
          </a:stretch>
        </p:blipFill>
        <p:spPr>
          <a:xfrm>
            <a:off x="1753790" y="3250363"/>
            <a:ext cx="2668537" cy="1596561"/>
          </a:xfrm>
          <a:prstGeom prst="rect">
            <a:avLst/>
          </a:prstGeom>
          <a:ln>
            <a:noFill/>
          </a:ln>
          <a:effectLst>
            <a:softEdge rad="112500"/>
          </a:effectLst>
        </p:spPr>
      </p:pic>
      <p:sp>
        <p:nvSpPr>
          <p:cNvPr id="21" name="TextBox 20">
            <a:extLst>
              <a:ext uri="{FF2B5EF4-FFF2-40B4-BE49-F238E27FC236}">
                <a16:creationId xmlns:a16="http://schemas.microsoft.com/office/drawing/2014/main" id="{957D3A49-EA49-EC47-8B43-26F18A545177}"/>
              </a:ext>
            </a:extLst>
          </p:cNvPr>
          <p:cNvSpPr txBox="1"/>
          <p:nvPr/>
        </p:nvSpPr>
        <p:spPr>
          <a:xfrm>
            <a:off x="4899453" y="3694700"/>
            <a:ext cx="2286000" cy="707886"/>
          </a:xfrm>
          <a:prstGeom prst="rect">
            <a:avLst/>
          </a:prstGeom>
          <a:noFill/>
        </p:spPr>
        <p:txBody>
          <a:bodyPr wrap="square" rtlCol="0">
            <a:spAutoFit/>
          </a:bodyPr>
          <a:lstStyle/>
          <a:p>
            <a:pPr algn="ctr"/>
            <a:r>
              <a:rPr lang="en-US" sz="2000" b="1" dirty="0">
                <a:solidFill>
                  <a:srgbClr val="143955"/>
                </a:solidFill>
                <a:latin typeface="Gidole" panose="02000503000000000000" pitchFamily="2" charset="0"/>
              </a:rPr>
              <a:t>SKIN DISEASE </a:t>
            </a:r>
          </a:p>
          <a:p>
            <a:pPr algn="ctr"/>
            <a:r>
              <a:rPr lang="en-US" sz="2000" b="1" dirty="0">
                <a:solidFill>
                  <a:srgbClr val="143955"/>
                </a:solidFill>
                <a:latin typeface="Gidole" panose="02000503000000000000" pitchFamily="2" charset="0"/>
              </a:rPr>
              <a:t>GETTING WORSE</a:t>
            </a:r>
          </a:p>
        </p:txBody>
      </p:sp>
      <p:pic>
        <p:nvPicPr>
          <p:cNvPr id="23" name="Picture 22">
            <a:extLst>
              <a:ext uri="{FF2B5EF4-FFF2-40B4-BE49-F238E27FC236}">
                <a16:creationId xmlns:a16="http://schemas.microsoft.com/office/drawing/2014/main" id="{EC0FC748-5631-E046-9F70-20DF6EC6621E}"/>
              </a:ext>
            </a:extLst>
          </p:cNvPr>
          <p:cNvPicPr>
            <a:picLocks noChangeAspect="1"/>
          </p:cNvPicPr>
          <p:nvPr/>
        </p:nvPicPr>
        <p:blipFill>
          <a:blip r:embed="rId6"/>
          <a:stretch>
            <a:fillRect/>
          </a:stretch>
        </p:blipFill>
        <p:spPr>
          <a:xfrm>
            <a:off x="7662580" y="3250363"/>
            <a:ext cx="2537319" cy="1532963"/>
          </a:xfrm>
          <a:prstGeom prst="rect">
            <a:avLst/>
          </a:prstGeom>
          <a:ln>
            <a:noFill/>
          </a:ln>
          <a:effectLst>
            <a:softEdge rad="112500"/>
          </a:effectLst>
        </p:spPr>
      </p:pic>
      <p:pic>
        <p:nvPicPr>
          <p:cNvPr id="25" name="Picture 24">
            <a:extLst>
              <a:ext uri="{FF2B5EF4-FFF2-40B4-BE49-F238E27FC236}">
                <a16:creationId xmlns:a16="http://schemas.microsoft.com/office/drawing/2014/main" id="{11D3D7D8-A44E-DB46-871A-C8E334D4FFD9}"/>
              </a:ext>
            </a:extLst>
          </p:cNvPr>
          <p:cNvPicPr>
            <a:picLocks noChangeAspect="1"/>
          </p:cNvPicPr>
          <p:nvPr/>
        </p:nvPicPr>
        <p:blipFill>
          <a:blip r:embed="rId7"/>
          <a:stretch>
            <a:fillRect/>
          </a:stretch>
        </p:blipFill>
        <p:spPr>
          <a:xfrm>
            <a:off x="1753789" y="4994326"/>
            <a:ext cx="2668537" cy="1706391"/>
          </a:xfrm>
          <a:prstGeom prst="rect">
            <a:avLst/>
          </a:prstGeom>
          <a:ln>
            <a:noFill/>
          </a:ln>
          <a:effectLst>
            <a:softEdge rad="112500"/>
          </a:effectLst>
        </p:spPr>
      </p:pic>
      <p:sp>
        <p:nvSpPr>
          <p:cNvPr id="26" name="TextBox 25">
            <a:extLst>
              <a:ext uri="{FF2B5EF4-FFF2-40B4-BE49-F238E27FC236}">
                <a16:creationId xmlns:a16="http://schemas.microsoft.com/office/drawing/2014/main" id="{F6029A45-0D80-1A4B-9BA1-6AAC831B37B3}"/>
              </a:ext>
            </a:extLst>
          </p:cNvPr>
          <p:cNvSpPr txBox="1"/>
          <p:nvPr/>
        </p:nvSpPr>
        <p:spPr>
          <a:xfrm>
            <a:off x="4899453" y="5339689"/>
            <a:ext cx="2286000" cy="1015663"/>
          </a:xfrm>
          <a:prstGeom prst="rect">
            <a:avLst/>
          </a:prstGeom>
          <a:noFill/>
        </p:spPr>
        <p:txBody>
          <a:bodyPr wrap="square" rtlCol="0">
            <a:spAutoFit/>
          </a:bodyPr>
          <a:lstStyle/>
          <a:p>
            <a:pPr algn="ctr"/>
            <a:r>
              <a:rPr lang="en-US" sz="2000" b="1" dirty="0">
                <a:solidFill>
                  <a:srgbClr val="143955"/>
                </a:solidFill>
                <a:latin typeface="Gidole" panose="02000503000000000000" pitchFamily="2" charset="0"/>
              </a:rPr>
              <a:t>ONE WEEK OF ANOLYTE DIPPING </a:t>
            </a:r>
          </a:p>
          <a:p>
            <a:pPr algn="ctr"/>
            <a:r>
              <a:rPr lang="en-US" sz="2000" b="1" dirty="0">
                <a:solidFill>
                  <a:srgbClr val="143955"/>
                </a:solidFill>
                <a:latin typeface="Gidole" panose="02000503000000000000" pitchFamily="2" charset="0"/>
              </a:rPr>
              <a:t>DISEASE FREE!!</a:t>
            </a:r>
          </a:p>
        </p:txBody>
      </p:sp>
    </p:spTree>
    <p:extLst>
      <p:ext uri="{BB962C8B-B14F-4D97-AF65-F5344CB8AC3E}">
        <p14:creationId xmlns:p14="http://schemas.microsoft.com/office/powerpoint/2010/main" val="1006970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CA91E3C9-9BEF-AB49-83C4-A8079128FF4C}"/>
              </a:ext>
            </a:extLst>
          </p:cNvPr>
          <p:cNvSpPr>
            <a:spLocks noGrp="1"/>
          </p:cNvSpPr>
          <p:nvPr>
            <p:ph type="title"/>
          </p:nvPr>
        </p:nvSpPr>
        <p:spPr>
          <a:xfrm>
            <a:off x="444842" y="373491"/>
            <a:ext cx="11219935" cy="1245243"/>
          </a:xfrm>
        </p:spPr>
        <p:txBody>
          <a:bodyPr>
            <a:normAutofit/>
          </a:bodyPr>
          <a:lstStyle/>
          <a:p>
            <a:pPr algn="ctr"/>
            <a:r>
              <a:rPr lang="en-US" sz="6000" b="1" dirty="0">
                <a:solidFill>
                  <a:srgbClr val="6BA6C4"/>
                </a:solidFill>
                <a:latin typeface="Gidole" panose="02000503000000000000" pitchFamily="2" charset="0"/>
              </a:rPr>
              <a:t>NEXT STEPS</a:t>
            </a:r>
          </a:p>
        </p:txBody>
      </p:sp>
      <p:sp>
        <p:nvSpPr>
          <p:cNvPr id="2" name="TextBox 1">
            <a:extLst>
              <a:ext uri="{FF2B5EF4-FFF2-40B4-BE49-F238E27FC236}">
                <a16:creationId xmlns:a16="http://schemas.microsoft.com/office/drawing/2014/main" id="{0B9C795C-FB04-444E-83B7-0B55BA8211FF}"/>
              </a:ext>
            </a:extLst>
          </p:cNvPr>
          <p:cNvSpPr txBox="1"/>
          <p:nvPr/>
        </p:nvSpPr>
        <p:spPr>
          <a:xfrm>
            <a:off x="1173892" y="1421027"/>
            <a:ext cx="10070757" cy="5016758"/>
          </a:xfrm>
          <a:prstGeom prst="rect">
            <a:avLst/>
          </a:prstGeom>
          <a:noFill/>
        </p:spPr>
        <p:txBody>
          <a:bodyPr wrap="square" rtlCol="0">
            <a:spAutoFit/>
          </a:bodyPr>
          <a:lstStyle/>
          <a:p>
            <a:pPr marL="571500" indent="-571500">
              <a:buFont typeface="Wingdings" pitchFamily="2" charset="2"/>
              <a:buChar char="§"/>
            </a:pPr>
            <a:r>
              <a:rPr lang="en-US" sz="3200" dirty="0">
                <a:solidFill>
                  <a:srgbClr val="143955"/>
                </a:solidFill>
                <a:latin typeface="Gidole" panose="02000503000000000000" pitchFamily="2" charset="0"/>
              </a:rPr>
              <a:t>Call </a:t>
            </a:r>
            <a:r>
              <a:rPr lang="en-US" sz="3200" dirty="0" err="1">
                <a:solidFill>
                  <a:srgbClr val="143955"/>
                </a:solidFill>
                <a:latin typeface="Gidole" panose="02000503000000000000" pitchFamily="2" charset="0"/>
              </a:rPr>
              <a:t>OmniLyte</a:t>
            </a:r>
            <a:r>
              <a:rPr lang="en-US" sz="3200" dirty="0">
                <a:solidFill>
                  <a:srgbClr val="143955"/>
                </a:solidFill>
                <a:latin typeface="Gidole" panose="02000503000000000000" pitchFamily="2" charset="0"/>
              </a:rPr>
              <a:t> Central </a:t>
            </a:r>
          </a:p>
          <a:p>
            <a:pPr marL="1028700" lvl="1" indent="-571500">
              <a:buFont typeface="Wingdings" pitchFamily="2" charset="2"/>
              <a:buChar char="§"/>
            </a:pPr>
            <a:r>
              <a:rPr lang="en-US" sz="3200" dirty="0">
                <a:solidFill>
                  <a:srgbClr val="143955"/>
                </a:solidFill>
                <a:latin typeface="Gidole" panose="02000503000000000000" pitchFamily="2" charset="0"/>
              </a:rPr>
              <a:t>(270) 318-0677</a:t>
            </a:r>
          </a:p>
          <a:p>
            <a:pPr marL="1028700" lvl="1" indent="-571500">
              <a:buFont typeface="Wingdings" pitchFamily="2" charset="2"/>
              <a:buChar char="§"/>
            </a:pPr>
            <a:r>
              <a:rPr lang="en-US" sz="3200" dirty="0">
                <a:solidFill>
                  <a:srgbClr val="143955"/>
                </a:solidFill>
                <a:latin typeface="Gidole" panose="02000503000000000000" pitchFamily="2" charset="0"/>
              </a:rPr>
              <a:t>Ask For Sam</a:t>
            </a:r>
          </a:p>
          <a:p>
            <a:pPr marL="571500" indent="-571500">
              <a:buFont typeface="Wingdings" pitchFamily="2" charset="2"/>
              <a:buChar char="§"/>
            </a:pPr>
            <a:r>
              <a:rPr lang="en-US" sz="3200" dirty="0">
                <a:solidFill>
                  <a:srgbClr val="143955"/>
                </a:solidFill>
                <a:latin typeface="Gidole" panose="02000503000000000000" pitchFamily="2" charset="0"/>
              </a:rPr>
              <a:t>Request Anolyte to Try</a:t>
            </a:r>
          </a:p>
          <a:p>
            <a:pPr marL="571500" indent="-571500">
              <a:buFont typeface="Wingdings" pitchFamily="2" charset="2"/>
              <a:buChar char="§"/>
            </a:pPr>
            <a:r>
              <a:rPr lang="en-US" sz="3200" dirty="0">
                <a:solidFill>
                  <a:srgbClr val="143955"/>
                </a:solidFill>
                <a:latin typeface="Gidole" panose="02000503000000000000" pitchFamily="2" charset="0"/>
              </a:rPr>
              <a:t>Get a Quote on a complete system</a:t>
            </a:r>
          </a:p>
          <a:p>
            <a:pPr marL="571500" indent="-571500">
              <a:buFont typeface="Wingdings" pitchFamily="2" charset="2"/>
              <a:buChar char="§"/>
            </a:pPr>
            <a:r>
              <a:rPr lang="en-US" sz="3200" dirty="0">
                <a:solidFill>
                  <a:srgbClr val="143955"/>
                </a:solidFill>
                <a:latin typeface="Gidole" panose="02000503000000000000" pitchFamily="2" charset="0"/>
              </a:rPr>
              <a:t>Replace Existing System</a:t>
            </a:r>
          </a:p>
          <a:p>
            <a:pPr marL="1028700" lvl="1" indent="-571500">
              <a:buFont typeface="Wingdings" pitchFamily="2" charset="2"/>
              <a:buChar char="§"/>
            </a:pPr>
            <a:r>
              <a:rPr lang="en-US" sz="3200" dirty="0">
                <a:solidFill>
                  <a:srgbClr val="FF0000"/>
                </a:solidFill>
                <a:latin typeface="Gidole" panose="02000503000000000000" pitchFamily="2" charset="0"/>
              </a:rPr>
              <a:t>Eliminate Antibiotics</a:t>
            </a:r>
          </a:p>
          <a:p>
            <a:pPr marL="1028700" lvl="1" indent="-571500">
              <a:buFont typeface="Wingdings" pitchFamily="2" charset="2"/>
              <a:buChar char="§"/>
            </a:pPr>
            <a:r>
              <a:rPr lang="en-US" sz="3200" dirty="0">
                <a:solidFill>
                  <a:srgbClr val="FF0000"/>
                </a:solidFill>
                <a:latin typeface="Gidole" panose="02000503000000000000" pitchFamily="2" charset="0"/>
              </a:rPr>
              <a:t>Reduce Operating Expenses</a:t>
            </a:r>
          </a:p>
          <a:p>
            <a:pPr marL="1028700" lvl="1" indent="-571500">
              <a:buFont typeface="Wingdings" pitchFamily="2" charset="2"/>
              <a:buChar char="§"/>
            </a:pPr>
            <a:r>
              <a:rPr lang="en-US" sz="3200" dirty="0">
                <a:solidFill>
                  <a:srgbClr val="FF0000"/>
                </a:solidFill>
                <a:latin typeface="Gidole" panose="02000503000000000000" pitchFamily="2" charset="0"/>
              </a:rPr>
              <a:t>Improve Animal Health</a:t>
            </a:r>
          </a:p>
          <a:p>
            <a:pPr marL="1028700" lvl="1" indent="-571500">
              <a:buFont typeface="Wingdings" pitchFamily="2" charset="2"/>
              <a:buChar char="§"/>
            </a:pPr>
            <a:r>
              <a:rPr lang="en-US" sz="3200" dirty="0">
                <a:solidFill>
                  <a:srgbClr val="FF0000"/>
                </a:solidFill>
                <a:latin typeface="Gidole" panose="02000503000000000000" pitchFamily="2" charset="0"/>
              </a:rPr>
              <a:t>Increase Profitability </a:t>
            </a:r>
          </a:p>
        </p:txBody>
      </p:sp>
    </p:spTree>
    <p:extLst>
      <p:ext uri="{BB962C8B-B14F-4D97-AF65-F5344CB8AC3E}">
        <p14:creationId xmlns:p14="http://schemas.microsoft.com/office/powerpoint/2010/main" val="4131001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62D4C4-B8DF-E04D-B000-926BA2654D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2480553" y="709457"/>
            <a:ext cx="6694167" cy="195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A23024F5-830A-CD4A-B961-79A0D35F3821}"/>
              </a:ext>
            </a:extLst>
          </p:cNvPr>
          <p:cNvPicPr/>
          <p:nvPr/>
        </p:nvPicPr>
        <p:blipFill>
          <a:blip r:embed="rId3">
            <a:extLst>
              <a:ext uri="{28A0092B-C50C-407E-A947-70E740481C1C}">
                <a14:useLocalDpi xmlns:a14="http://schemas.microsoft.com/office/drawing/2010/main" val="0"/>
              </a:ext>
            </a:extLst>
          </a:blip>
          <a:stretch>
            <a:fillRect/>
          </a:stretch>
        </p:blipFill>
        <p:spPr>
          <a:xfrm>
            <a:off x="991433" y="3083587"/>
            <a:ext cx="4060636" cy="2871450"/>
          </a:xfrm>
          <a:prstGeom prst="rect">
            <a:avLst/>
          </a:prstGeom>
          <a:ln>
            <a:noFill/>
          </a:ln>
          <a:effectLst>
            <a:softEdge rad="112500"/>
          </a:effectLst>
        </p:spPr>
      </p:pic>
      <p:sp>
        <p:nvSpPr>
          <p:cNvPr id="6" name="TextBox 5">
            <a:extLst>
              <a:ext uri="{FF2B5EF4-FFF2-40B4-BE49-F238E27FC236}">
                <a16:creationId xmlns:a16="http://schemas.microsoft.com/office/drawing/2014/main" id="{0B2E33FC-9479-C74A-A830-B517B9BE7639}"/>
              </a:ext>
            </a:extLst>
          </p:cNvPr>
          <p:cNvSpPr txBox="1"/>
          <p:nvPr/>
        </p:nvSpPr>
        <p:spPr>
          <a:xfrm>
            <a:off x="5827636" y="3083587"/>
            <a:ext cx="6019800" cy="3477875"/>
          </a:xfrm>
          <a:prstGeom prst="rect">
            <a:avLst/>
          </a:prstGeom>
          <a:noFill/>
        </p:spPr>
        <p:txBody>
          <a:bodyPr wrap="square" rtlCol="0">
            <a:spAutoFit/>
          </a:bodyPr>
          <a:lstStyle/>
          <a:p>
            <a:r>
              <a:rPr lang="en-US" sz="3200" dirty="0">
                <a:solidFill>
                  <a:srgbClr val="6BA6C4"/>
                </a:solidFill>
                <a:latin typeface="Gidole" panose="02000503000000000000" pitchFamily="2" charset="0"/>
              </a:rPr>
              <a:t>Sam Hofer</a:t>
            </a:r>
            <a:r>
              <a:rPr lang="en-US" sz="3200" dirty="0">
                <a:solidFill>
                  <a:srgbClr val="143955"/>
                </a:solidFill>
                <a:latin typeface="Gidole" panose="02000503000000000000" pitchFamily="2" charset="0"/>
              </a:rPr>
              <a:t>: Sales &amp; Marketing        </a:t>
            </a:r>
            <a:endParaRPr lang="en-US" sz="2400" dirty="0">
              <a:solidFill>
                <a:srgbClr val="143955"/>
              </a:solidFill>
              <a:latin typeface="Gidole" panose="02000503000000000000" pitchFamily="2" charset="0"/>
            </a:endParaRPr>
          </a:p>
          <a:p>
            <a:endParaRPr lang="en-US" sz="2000" dirty="0">
              <a:solidFill>
                <a:srgbClr val="6BA6C4"/>
              </a:solidFill>
              <a:latin typeface="Gidole" panose="02000503000000000000" pitchFamily="2" charset="0"/>
            </a:endParaRPr>
          </a:p>
          <a:p>
            <a:r>
              <a:rPr lang="en-US" sz="3200" dirty="0">
                <a:solidFill>
                  <a:srgbClr val="6BA6C4"/>
                </a:solidFill>
                <a:latin typeface="Gidole" panose="02000503000000000000" pitchFamily="2" charset="0"/>
              </a:rPr>
              <a:t>Phone</a:t>
            </a:r>
            <a:r>
              <a:rPr lang="en-US" sz="3200" dirty="0">
                <a:solidFill>
                  <a:srgbClr val="143955"/>
                </a:solidFill>
                <a:latin typeface="Gidole" panose="02000503000000000000" pitchFamily="2" charset="0"/>
              </a:rPr>
              <a:t>: 270-318-0677           </a:t>
            </a:r>
            <a:endParaRPr lang="en-US" sz="2400" dirty="0">
              <a:solidFill>
                <a:srgbClr val="143955"/>
              </a:solidFill>
              <a:latin typeface="Gidole" panose="02000503000000000000" pitchFamily="2" charset="0"/>
            </a:endParaRPr>
          </a:p>
          <a:p>
            <a:endParaRPr lang="en-US" sz="2000" dirty="0">
              <a:solidFill>
                <a:srgbClr val="6BA6C4"/>
              </a:solidFill>
              <a:latin typeface="Gidole" panose="02000503000000000000" pitchFamily="2" charset="0"/>
            </a:endParaRPr>
          </a:p>
          <a:p>
            <a:r>
              <a:rPr lang="en-US" sz="3200" dirty="0">
                <a:solidFill>
                  <a:srgbClr val="6BA6C4"/>
                </a:solidFill>
                <a:latin typeface="Gidole" panose="02000503000000000000" pitchFamily="2" charset="0"/>
              </a:rPr>
              <a:t>Email</a:t>
            </a:r>
            <a:r>
              <a:rPr lang="en-US" sz="3200" dirty="0">
                <a:latin typeface="Gidole" panose="02000503000000000000" pitchFamily="2" charset="0"/>
              </a:rPr>
              <a:t>: </a:t>
            </a:r>
            <a:r>
              <a:rPr lang="en-US" sz="3200" u="sng" dirty="0">
                <a:solidFill>
                  <a:srgbClr val="143955"/>
                </a:solidFill>
                <a:latin typeface="Gidole" panose="02000503000000000000" pitchFamily="2" charset="0"/>
                <a:hlinkClick r:id="rId4"/>
              </a:rPr>
              <a:t>sam@OmniLyteUSA.com</a:t>
            </a:r>
            <a:r>
              <a:rPr lang="en-US" sz="3200" dirty="0">
                <a:solidFill>
                  <a:srgbClr val="143955"/>
                </a:solidFill>
                <a:latin typeface="Gidole" panose="02000503000000000000" pitchFamily="2" charset="0"/>
              </a:rPr>
              <a:t> </a:t>
            </a:r>
          </a:p>
          <a:p>
            <a:endParaRPr lang="en-US" sz="2000" dirty="0">
              <a:solidFill>
                <a:srgbClr val="6BA6C4"/>
              </a:solidFill>
              <a:latin typeface="Gidole" panose="02000503000000000000" pitchFamily="2" charset="0"/>
            </a:endParaRPr>
          </a:p>
          <a:p>
            <a:r>
              <a:rPr lang="en-US" sz="3200" dirty="0">
                <a:solidFill>
                  <a:srgbClr val="6BA6C4"/>
                </a:solidFill>
                <a:latin typeface="Gidole" panose="02000503000000000000" pitchFamily="2" charset="0"/>
              </a:rPr>
              <a:t>Website</a:t>
            </a:r>
            <a:r>
              <a:rPr lang="en-US" sz="3200" dirty="0">
                <a:solidFill>
                  <a:srgbClr val="143955"/>
                </a:solidFill>
                <a:latin typeface="Gidole" panose="02000503000000000000" pitchFamily="2" charset="0"/>
              </a:rPr>
              <a:t>: omnilytecentral.com</a:t>
            </a:r>
          </a:p>
          <a:p>
            <a:endParaRPr lang="en-US" sz="3200" dirty="0">
              <a:solidFill>
                <a:srgbClr val="143955"/>
              </a:solidFill>
              <a:latin typeface="Gidole" panose="02000503000000000000" pitchFamily="2" charset="0"/>
            </a:endParaRPr>
          </a:p>
        </p:txBody>
      </p:sp>
    </p:spTree>
    <p:extLst>
      <p:ext uri="{BB962C8B-B14F-4D97-AF65-F5344CB8AC3E}">
        <p14:creationId xmlns:p14="http://schemas.microsoft.com/office/powerpoint/2010/main" val="173177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a:extLst>
              <a:ext uri="{FF2B5EF4-FFF2-40B4-BE49-F238E27FC236}">
                <a16:creationId xmlns:a16="http://schemas.microsoft.com/office/drawing/2014/main" id="{A03B7429-BDD0-364F-8945-38B8A55B1931}"/>
              </a:ext>
            </a:extLst>
          </p:cNvPr>
          <p:cNvSpPr>
            <a:spLocks noGrp="1"/>
          </p:cNvSpPr>
          <p:nvPr>
            <p:ph type="title"/>
          </p:nvPr>
        </p:nvSpPr>
        <p:spPr>
          <a:xfrm>
            <a:off x="838200" y="365125"/>
            <a:ext cx="10515600" cy="1915369"/>
          </a:xfrm>
        </p:spPr>
        <p:txBody>
          <a:bodyPr>
            <a:normAutofit/>
          </a:bodyPr>
          <a:lstStyle/>
          <a:p>
            <a:pPr algn="ctr"/>
            <a:r>
              <a:rPr lang="en-US" sz="6000" b="1" dirty="0">
                <a:solidFill>
                  <a:srgbClr val="6BA6C4"/>
                </a:solidFill>
                <a:latin typeface="Gidole" panose="02000503000000000000" pitchFamily="2" charset="0"/>
              </a:rPr>
              <a:t>AN EXCELLENT SOLUTION</a:t>
            </a:r>
            <a:br>
              <a:rPr lang="en-US" sz="6000" b="1" dirty="0">
                <a:solidFill>
                  <a:srgbClr val="6BA6C4"/>
                </a:solidFill>
                <a:latin typeface="Gidole" panose="02000503000000000000" pitchFamily="2" charset="0"/>
              </a:rPr>
            </a:br>
            <a:r>
              <a:rPr lang="en-US" sz="2400" b="1" dirty="0">
                <a:solidFill>
                  <a:srgbClr val="6BA6C4"/>
                </a:solidFill>
                <a:latin typeface="Gidole" panose="02000503000000000000" pitchFamily="2" charset="0"/>
              </a:rPr>
              <a:t>STERILIZATION • WATER PURIFICATION • DISINFECTION</a:t>
            </a:r>
            <a:endParaRPr lang="en-US" sz="6000" b="1" dirty="0">
              <a:solidFill>
                <a:srgbClr val="6BA6C4"/>
              </a:solidFill>
              <a:latin typeface="Gidole" panose="02000503000000000000" pitchFamily="2" charset="0"/>
            </a:endParaRPr>
          </a:p>
        </p:txBody>
      </p:sp>
      <p:sp>
        <p:nvSpPr>
          <p:cNvPr id="8" name="Content Placeholder 7">
            <a:extLst>
              <a:ext uri="{FF2B5EF4-FFF2-40B4-BE49-F238E27FC236}">
                <a16:creationId xmlns:a16="http://schemas.microsoft.com/office/drawing/2014/main" id="{5FAA266A-3359-7540-B98A-0082D93EA0BB}"/>
              </a:ext>
            </a:extLst>
          </p:cNvPr>
          <p:cNvSpPr>
            <a:spLocks noGrp="1"/>
          </p:cNvSpPr>
          <p:nvPr>
            <p:ph idx="1"/>
          </p:nvPr>
        </p:nvSpPr>
        <p:spPr>
          <a:xfrm>
            <a:off x="1418969" y="2522128"/>
            <a:ext cx="5666603" cy="3182147"/>
          </a:xfrm>
        </p:spPr>
        <p:txBody>
          <a:bodyPr anchor="ctr"/>
          <a:lstStyle/>
          <a:p>
            <a:pPr marL="0" indent="0">
              <a:buNone/>
            </a:pP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We are committed to providing modern chemical free and antibiotic free solutions for Disinfection, Hygiene, Water Treatment, Commercial Alkaline Ionized Water with Innovative ecological technologies targeting the Pig farming market.</a:t>
            </a:r>
          </a:p>
          <a:p>
            <a:pPr marL="0" indent="0">
              <a:buNone/>
            </a:pPr>
            <a:endParaRPr lang="en-US" dirty="0"/>
          </a:p>
        </p:txBody>
      </p:sp>
      <p:pic>
        <p:nvPicPr>
          <p:cNvPr id="6" name="Picture 2">
            <a:extLst>
              <a:ext uri="{FF2B5EF4-FFF2-40B4-BE49-F238E27FC236}">
                <a16:creationId xmlns:a16="http://schemas.microsoft.com/office/drawing/2014/main" id="{5CA9C5F1-BCBC-B948-BB46-338AA8A802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64" t="61920" r="67387" b="20336"/>
          <a:stretch/>
        </p:blipFill>
        <p:spPr bwMode="auto">
          <a:xfrm>
            <a:off x="7885548" y="2366437"/>
            <a:ext cx="2795422" cy="285173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31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41EEE072-83E5-544E-8777-AAC39332F687}"/>
              </a:ext>
            </a:extLst>
          </p:cNvPr>
          <p:cNvSpPr>
            <a:spLocks noGrp="1"/>
          </p:cNvSpPr>
          <p:nvPr>
            <p:ph type="title"/>
          </p:nvPr>
        </p:nvSpPr>
        <p:spPr>
          <a:xfrm>
            <a:off x="0" y="365125"/>
            <a:ext cx="12192000" cy="1325563"/>
          </a:xfrm>
        </p:spPr>
        <p:txBody>
          <a:bodyPr>
            <a:noAutofit/>
          </a:bodyPr>
          <a:lstStyle/>
          <a:p>
            <a:pPr algn="ctr"/>
            <a:r>
              <a:rPr lang="en-US" sz="5000" b="1" dirty="0">
                <a:solidFill>
                  <a:srgbClr val="6BA6C4"/>
                </a:solidFill>
                <a:latin typeface="Gidole" panose="02000503000000000000" pitchFamily="2" charset="0"/>
              </a:rPr>
              <a:t>ENVIROMENTALLY FRIENDLY CLEAN WATER</a:t>
            </a:r>
          </a:p>
        </p:txBody>
      </p:sp>
      <p:sp>
        <p:nvSpPr>
          <p:cNvPr id="3" name="Content Placeholder 2">
            <a:extLst>
              <a:ext uri="{FF2B5EF4-FFF2-40B4-BE49-F238E27FC236}">
                <a16:creationId xmlns:a16="http://schemas.microsoft.com/office/drawing/2014/main" id="{4F191938-3F5C-1147-B61B-823EA9688660}"/>
              </a:ext>
            </a:extLst>
          </p:cNvPr>
          <p:cNvSpPr>
            <a:spLocks noGrp="1"/>
          </p:cNvSpPr>
          <p:nvPr>
            <p:ph idx="1"/>
          </p:nvPr>
        </p:nvSpPr>
        <p:spPr>
          <a:xfrm>
            <a:off x="838200" y="1791730"/>
            <a:ext cx="10515600" cy="4385233"/>
          </a:xfrm>
        </p:spPr>
        <p:txBody>
          <a:bodyPr>
            <a:normAutofit fontScale="85000" lnSpcReduction="20000"/>
          </a:bodyPr>
          <a:lstStyle/>
          <a:p>
            <a:pPr marL="0" indent="0" algn="ctr">
              <a:buNone/>
            </a:pPr>
            <a:r>
              <a:rPr lang="en-US" sz="3000" b="1" dirty="0">
                <a:solidFill>
                  <a:srgbClr val="143955"/>
                </a:solidFill>
                <a:latin typeface="Gidole" panose="02000503000000000000" pitchFamily="2" charset="0"/>
                <a:ea typeface="Tahoma" panose="020B0604030504040204" pitchFamily="34" charset="0"/>
                <a:cs typeface="Tahoma" panose="020B0604030504040204" pitchFamily="34" charset="0"/>
              </a:rPr>
              <a:t>Our Envirolyte system uses a state of the art patented Membrane Electrolysis Technology Envirolyte Generator </a:t>
            </a:r>
            <a:r>
              <a:rPr lang="en-US" sz="3000" dirty="0">
                <a:solidFill>
                  <a:srgbClr val="143955"/>
                </a:solidFill>
                <a:latin typeface="Gidole" panose="02000503000000000000" pitchFamily="2" charset="0"/>
                <a:ea typeface="Tahoma" panose="020B0604030504040204" pitchFamily="34" charset="0"/>
                <a:cs typeface="Tahoma" panose="020B0604030504040204" pitchFamily="34" charset="0"/>
              </a:rPr>
              <a:t>that produces powerful disinfection agents on-site without risks to humans or animals, using just SALT, WATER &amp; ELECTRICITY!</a:t>
            </a:r>
          </a:p>
          <a:p>
            <a:pPr marL="0" indent="0" algn="ctr">
              <a:buNone/>
            </a:pPr>
            <a:endParaRPr lang="en-US" sz="700" dirty="0">
              <a:solidFill>
                <a:srgbClr val="143955"/>
              </a:solidFill>
              <a:latin typeface="Gidole" panose="02000503000000000000" pitchFamily="2" charset="0"/>
              <a:ea typeface="Tahoma" panose="020B0604030504040204" pitchFamily="34" charset="0"/>
              <a:cs typeface="Tahoma" panose="020B0604030504040204" pitchFamily="34" charset="0"/>
            </a:endParaRPr>
          </a:p>
          <a:p>
            <a:pPr marL="514350" indent="-514350">
              <a:buFont typeface="+mj-lt"/>
              <a:buAutoNum type="arabicPeriod"/>
            </a:pPr>
            <a:r>
              <a:rPr lang="en-US" sz="3000" dirty="0">
                <a:solidFill>
                  <a:srgbClr val="143955"/>
                </a:solidFill>
                <a:latin typeface="Gidole" panose="02000503000000000000" pitchFamily="2" charset="0"/>
              </a:rPr>
              <a:t>All Natural</a:t>
            </a:r>
          </a:p>
          <a:p>
            <a:pPr marL="514350" indent="-514350">
              <a:buFont typeface="+mj-lt"/>
              <a:buAutoNum type="arabicPeriod"/>
            </a:pPr>
            <a:r>
              <a:rPr lang="en-US" sz="3000" dirty="0">
                <a:solidFill>
                  <a:srgbClr val="143955"/>
                </a:solidFill>
                <a:latin typeface="Gidole" panose="02000503000000000000" pitchFamily="2" charset="0"/>
              </a:rPr>
              <a:t>Bio-Degradable</a:t>
            </a:r>
          </a:p>
          <a:p>
            <a:pPr marL="514350" indent="-514350">
              <a:buFont typeface="+mj-lt"/>
              <a:buAutoNum type="arabicPeriod"/>
            </a:pPr>
            <a:r>
              <a:rPr lang="en-US" sz="3000" dirty="0">
                <a:solidFill>
                  <a:srgbClr val="143955"/>
                </a:solidFill>
                <a:latin typeface="Gidole" panose="02000503000000000000" pitchFamily="2" charset="0"/>
              </a:rPr>
              <a:t>100% Totally-Green</a:t>
            </a:r>
          </a:p>
          <a:p>
            <a:pPr marL="514350" indent="-514350">
              <a:buFont typeface="+mj-lt"/>
              <a:buAutoNum type="arabicPeriod"/>
            </a:pPr>
            <a:r>
              <a:rPr lang="en-US" sz="3000" dirty="0">
                <a:solidFill>
                  <a:srgbClr val="143955"/>
                </a:solidFill>
                <a:latin typeface="Gidole" panose="02000503000000000000" pitchFamily="2" charset="0"/>
              </a:rPr>
              <a:t>Environmentally-Friendly</a:t>
            </a:r>
          </a:p>
          <a:p>
            <a:pPr marL="514350" indent="-514350">
              <a:buFont typeface="+mj-lt"/>
              <a:buAutoNum type="arabicPeriod"/>
            </a:pPr>
            <a:r>
              <a:rPr lang="en-US" sz="3000" dirty="0">
                <a:solidFill>
                  <a:srgbClr val="143955"/>
                </a:solidFill>
                <a:latin typeface="Gidole" panose="02000503000000000000" pitchFamily="2" charset="0"/>
              </a:rPr>
              <a:t>Non-Toxic</a:t>
            </a:r>
          </a:p>
          <a:p>
            <a:pPr marL="514350" indent="-514350">
              <a:buFont typeface="+mj-lt"/>
              <a:buAutoNum type="arabicPeriod"/>
            </a:pPr>
            <a:r>
              <a:rPr lang="en-US" sz="3000" dirty="0">
                <a:solidFill>
                  <a:srgbClr val="143955"/>
                </a:solidFill>
                <a:latin typeface="Gidole" panose="02000503000000000000" pitchFamily="2" charset="0"/>
              </a:rPr>
              <a:t>Organic</a:t>
            </a:r>
          </a:p>
          <a:p>
            <a:pPr marL="514350" indent="-514350">
              <a:buFont typeface="+mj-lt"/>
              <a:buAutoNum type="arabicPeriod"/>
            </a:pPr>
            <a:r>
              <a:rPr lang="en-US" sz="3000" dirty="0">
                <a:solidFill>
                  <a:srgbClr val="143955"/>
                </a:solidFill>
                <a:latin typeface="Gidole" panose="02000503000000000000" pitchFamily="2" charset="0"/>
              </a:rPr>
              <a:t>Electrically Activated Simply From Salt, Electricity, &amp; Water</a:t>
            </a:r>
          </a:p>
          <a:p>
            <a:pPr marL="0" indent="0">
              <a:buNone/>
            </a:pPr>
            <a:endParaRPr lang="en-US" dirty="0">
              <a:latin typeface="Gidole" panose="02000503000000000000" pitchFamily="2" charset="0"/>
            </a:endParaRPr>
          </a:p>
        </p:txBody>
      </p:sp>
    </p:spTree>
    <p:extLst>
      <p:ext uri="{BB962C8B-B14F-4D97-AF65-F5344CB8AC3E}">
        <p14:creationId xmlns:p14="http://schemas.microsoft.com/office/powerpoint/2010/main" val="3849664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46B909F-7B86-5441-91E3-1B1B04DFA21F}"/>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0761CA95-0827-D54D-A6D2-EA17CCAD05A3}"/>
              </a:ext>
            </a:extLst>
          </p:cNvPr>
          <p:cNvSpPr>
            <a:spLocks noGrp="1"/>
          </p:cNvSpPr>
          <p:nvPr>
            <p:ph type="title"/>
          </p:nvPr>
        </p:nvSpPr>
        <p:spPr/>
        <p:txBody>
          <a:bodyPr>
            <a:normAutofit/>
          </a:bodyPr>
          <a:lstStyle/>
          <a:p>
            <a:pPr algn="ctr"/>
            <a:r>
              <a:rPr lang="en-US" sz="6000" b="1" dirty="0">
                <a:solidFill>
                  <a:srgbClr val="6BA6C4"/>
                </a:solidFill>
                <a:latin typeface="Gidole" panose="02000503000000000000" pitchFamily="2" charset="0"/>
              </a:rPr>
              <a:t>ANOLYTE</a:t>
            </a:r>
          </a:p>
        </p:txBody>
      </p:sp>
      <p:sp>
        <p:nvSpPr>
          <p:cNvPr id="5" name="Content Placeholder 4">
            <a:extLst>
              <a:ext uri="{FF2B5EF4-FFF2-40B4-BE49-F238E27FC236}">
                <a16:creationId xmlns:a16="http://schemas.microsoft.com/office/drawing/2014/main" id="{DFD1C167-188E-1D4E-86FB-039784DD3E7F}"/>
              </a:ext>
            </a:extLst>
          </p:cNvPr>
          <p:cNvSpPr>
            <a:spLocks noGrp="1"/>
          </p:cNvSpPr>
          <p:nvPr>
            <p:ph idx="1"/>
          </p:nvPr>
        </p:nvSpPr>
        <p:spPr>
          <a:xfrm>
            <a:off x="642551" y="1825625"/>
            <a:ext cx="10836876" cy="4351338"/>
          </a:xfrm>
        </p:spPr>
        <p:txBody>
          <a:bodyPr anchor="ctr"/>
          <a:lstStyle/>
          <a:p>
            <a:pPr marL="0" indent="0" algn="ctr">
              <a:buNone/>
            </a:pPr>
            <a:endParaRPr lang="en-US" b="1" u="sng" dirty="0">
              <a:solidFill>
                <a:srgbClr val="143955"/>
              </a:solidFill>
              <a:latin typeface="Gidole" panose="02000503000000000000" pitchFamily="2" charset="0"/>
              <a:ea typeface="Tahoma" panose="020B0604030504040204" pitchFamily="34" charset="0"/>
              <a:cs typeface="Tahoma" panose="020B0604030504040204" pitchFamily="34" charset="0"/>
            </a:endParaRPr>
          </a:p>
          <a:p>
            <a:pPr marL="0" indent="0" algn="ctr">
              <a:buNone/>
            </a:pPr>
            <a:r>
              <a:rPr lang="en-US" b="1" u="sng" dirty="0">
                <a:solidFill>
                  <a:srgbClr val="143955"/>
                </a:solidFill>
                <a:latin typeface="Gidole" panose="02000503000000000000" pitchFamily="2" charset="0"/>
                <a:ea typeface="Tahoma" panose="020B0604030504040204" pitchFamily="34" charset="0"/>
                <a:cs typeface="Tahoma" panose="020B0604030504040204" pitchFamily="34" charset="0"/>
              </a:rPr>
              <a:t>Anolyte</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 is the most effective </a:t>
            </a:r>
            <a:r>
              <a:rPr lang="en-US" b="1" i="1" u="sng" dirty="0">
                <a:solidFill>
                  <a:srgbClr val="143955"/>
                </a:solidFill>
                <a:latin typeface="Gidole" panose="02000503000000000000" pitchFamily="2" charset="0"/>
                <a:ea typeface="Tahoma" panose="020B0604030504040204" pitchFamily="34" charset="0"/>
                <a:cs typeface="Tahoma" panose="020B0604030504040204" pitchFamily="34" charset="0"/>
              </a:rPr>
              <a:t>Non-Chemical disinfectant</a:t>
            </a:r>
            <a:r>
              <a:rPr lang="en-US" b="1" i="1" dirty="0">
                <a:solidFill>
                  <a:srgbClr val="143955"/>
                </a:solidFill>
                <a:latin typeface="Gidole" panose="02000503000000000000" pitchFamily="2" charset="0"/>
                <a:ea typeface="Tahoma" panose="020B0604030504040204" pitchFamily="34" charset="0"/>
                <a:cs typeface="Tahoma" panose="020B0604030504040204" pitchFamily="34" charset="0"/>
              </a:rPr>
              <a:t> </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available and is used to address all types of bacteria, viruses, fungi, spores, and toxic microbial organisms.</a:t>
            </a:r>
          </a:p>
          <a:p>
            <a:pPr marL="0" indent="0" algn="ctr">
              <a:buNone/>
            </a:pPr>
            <a:r>
              <a:rPr lang="en-US" b="1" dirty="0">
                <a:solidFill>
                  <a:srgbClr val="FF0000"/>
                </a:solidFill>
                <a:latin typeface="Gidole" panose="02000503000000000000" pitchFamily="2" charset="0"/>
                <a:ea typeface="Tahoma" panose="020B0604030504040204" pitchFamily="34" charset="0"/>
                <a:cs typeface="Tahoma" panose="020B0604030504040204" pitchFamily="34" charset="0"/>
              </a:rPr>
              <a:t>Most significantly, micro-organisms cannot build a resistance against it!</a:t>
            </a:r>
          </a:p>
          <a:p>
            <a:pPr marL="0" indent="0" algn="ctr">
              <a:buNone/>
            </a:pP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Anolyte is up to </a:t>
            </a:r>
            <a:r>
              <a:rPr lang="en-US" sz="3200" b="1" u="sng" dirty="0">
                <a:solidFill>
                  <a:srgbClr val="143955"/>
                </a:solidFill>
                <a:latin typeface="Gidole" panose="02000503000000000000" pitchFamily="2" charset="0"/>
                <a:ea typeface="Tahoma" panose="020B0604030504040204" pitchFamily="34" charset="0"/>
                <a:cs typeface="Tahoma" panose="020B0604030504040204" pitchFamily="34" charset="0"/>
              </a:rPr>
              <a:t>300 times</a:t>
            </a:r>
            <a:r>
              <a:rPr lang="en-US" sz="3200" b="1" dirty="0">
                <a:solidFill>
                  <a:srgbClr val="143955"/>
                </a:solidFill>
                <a:latin typeface="Gidole" panose="02000503000000000000" pitchFamily="2" charset="0"/>
                <a:ea typeface="Tahoma" panose="020B0604030504040204" pitchFamily="34" charset="0"/>
                <a:cs typeface="Tahoma" panose="020B0604030504040204" pitchFamily="34" charset="0"/>
              </a:rPr>
              <a:t> </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more effective than bleach and can be used to replace your existing systems.</a:t>
            </a:r>
          </a:p>
          <a:p>
            <a:pPr marL="0" indent="0" algn="ctr">
              <a:buNone/>
            </a:pP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The active ingredient, Hypochlorous acid (HOCl), cannot be produced through conventional chemical reactions.</a:t>
            </a:r>
          </a:p>
          <a:p>
            <a:pPr marL="0" indent="0" algn="ctr">
              <a:buNone/>
            </a:pP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2343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D1A2A102-672E-F44A-B86C-D453BAB634AF}"/>
              </a:ext>
            </a:extLst>
          </p:cNvPr>
          <p:cNvSpPr>
            <a:spLocks noGrp="1"/>
          </p:cNvSpPr>
          <p:nvPr>
            <p:ph type="title"/>
          </p:nvPr>
        </p:nvSpPr>
        <p:spPr/>
        <p:txBody>
          <a:bodyPr>
            <a:noAutofit/>
          </a:bodyPr>
          <a:lstStyle/>
          <a:p>
            <a:pPr algn="ctr"/>
            <a:r>
              <a:rPr lang="en-US" sz="6000" b="1" dirty="0">
                <a:solidFill>
                  <a:srgbClr val="6BA6C4"/>
                </a:solidFill>
                <a:latin typeface="Gidole" panose="02000503000000000000" pitchFamily="2" charset="0"/>
                <a:ea typeface="Tahoma" panose="020B0604030504040204" pitchFamily="34" charset="0"/>
                <a:cs typeface="Tahoma" panose="020B0604030504040204" pitchFamily="34" charset="0"/>
              </a:rPr>
              <a:t>EPA, FDA, &amp; USDA APPROVED</a:t>
            </a:r>
            <a:endParaRPr lang="en-US" sz="6000" b="1" dirty="0">
              <a:solidFill>
                <a:srgbClr val="6BA6C4"/>
              </a:solidFill>
              <a:latin typeface="Gidole" panose="02000503000000000000" pitchFamily="2" charset="0"/>
            </a:endParaRPr>
          </a:p>
        </p:txBody>
      </p:sp>
      <p:sp>
        <p:nvSpPr>
          <p:cNvPr id="3" name="Content Placeholder 2">
            <a:extLst>
              <a:ext uri="{FF2B5EF4-FFF2-40B4-BE49-F238E27FC236}">
                <a16:creationId xmlns:a16="http://schemas.microsoft.com/office/drawing/2014/main" id="{CA12BD26-5511-E443-B128-5DE8C9D3255C}"/>
              </a:ext>
            </a:extLst>
          </p:cNvPr>
          <p:cNvSpPr>
            <a:spLocks noGrp="1"/>
          </p:cNvSpPr>
          <p:nvPr>
            <p:ph idx="1"/>
          </p:nvPr>
        </p:nvSpPr>
        <p:spPr/>
        <p:txBody>
          <a:bodyPr/>
          <a:lstStyle/>
          <a:p>
            <a:pPr marL="0" indent="0" algn="just">
              <a:buNone/>
            </a:pP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EPA, FDA, and USDA approved, we have found that the use of Envirolyte Electrolyzed Water ECA technology will convincingly improve the bottom line increasing </a:t>
            </a:r>
            <a:r>
              <a:rPr lang="en-US" b="1" dirty="0">
                <a:solidFill>
                  <a:srgbClr val="143955"/>
                </a:solidFill>
                <a:latin typeface="Gidole" panose="02000503000000000000" pitchFamily="2" charset="0"/>
                <a:ea typeface="Tahoma" panose="020B0604030504040204" pitchFamily="34" charset="0"/>
                <a:cs typeface="Tahoma" panose="020B0604030504040204" pitchFamily="34" charset="0"/>
              </a:rPr>
              <a:t>Profitability, Serenity, Safety, &amp; Less Antibiotics</a:t>
            </a:r>
            <a:r>
              <a:rPr lang="en-US" dirty="0">
                <a:solidFill>
                  <a:srgbClr val="143955"/>
                </a:solidFill>
                <a:latin typeface="Gidole" panose="02000503000000000000" pitchFamily="2" charset="0"/>
                <a:ea typeface="Tahoma" panose="020B0604030504040204" pitchFamily="34" charset="0"/>
                <a:cs typeface="Tahoma" panose="020B0604030504040204" pitchFamily="34" charset="0"/>
              </a:rPr>
              <a:t> in each and every livestock application with rapid system payback, even if the customer testifies he has good water.</a:t>
            </a:r>
          </a:p>
          <a:p>
            <a:pPr marL="0" indent="0">
              <a:buNone/>
            </a:pPr>
            <a:endParaRPr lang="en-US" dirty="0"/>
          </a:p>
        </p:txBody>
      </p:sp>
      <p:pic>
        <p:nvPicPr>
          <p:cNvPr id="5" name="Picture 4">
            <a:extLst>
              <a:ext uri="{FF2B5EF4-FFF2-40B4-BE49-F238E27FC236}">
                <a16:creationId xmlns:a16="http://schemas.microsoft.com/office/drawing/2014/main" id="{C2DF86A8-0779-D949-B260-0B48575DFEDE}"/>
              </a:ext>
            </a:extLst>
          </p:cNvPr>
          <p:cNvPicPr/>
          <p:nvPr/>
        </p:nvPicPr>
        <p:blipFill rotWithShape="1">
          <a:blip r:embed="rId3"/>
          <a:srcRect l="68396" t="68451" r="20660" b="20842"/>
          <a:stretch/>
        </p:blipFill>
        <p:spPr bwMode="auto">
          <a:xfrm>
            <a:off x="2365806" y="4099896"/>
            <a:ext cx="1905000" cy="127262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AD7BDFB-0834-A048-B0CE-88379A62766C}"/>
              </a:ext>
            </a:extLst>
          </p:cNvPr>
          <p:cNvPicPr/>
          <p:nvPr/>
        </p:nvPicPr>
        <p:blipFill rotWithShape="1">
          <a:blip r:embed="rId3"/>
          <a:srcRect l="68585" t="38789" r="20472" b="41553"/>
          <a:stretch/>
        </p:blipFill>
        <p:spPr bwMode="auto">
          <a:xfrm>
            <a:off x="5257799" y="4099896"/>
            <a:ext cx="1676401" cy="1380093"/>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AB6CCD5-9938-374E-9474-AB6D9358778B}"/>
              </a:ext>
            </a:extLst>
          </p:cNvPr>
          <p:cNvPicPr/>
          <p:nvPr/>
        </p:nvPicPr>
        <p:blipFill rotWithShape="1">
          <a:blip r:embed="rId4"/>
          <a:srcRect l="3290" t="24924" r="90943" b="66084"/>
          <a:stretch/>
        </p:blipFill>
        <p:spPr bwMode="auto">
          <a:xfrm>
            <a:off x="7921193" y="4182148"/>
            <a:ext cx="1409700" cy="12726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508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80443A7-7142-2549-B006-B6470751D951}"/>
              </a:ext>
            </a:extLst>
          </p:cNvPr>
          <p:cNvSpPr>
            <a:spLocks noGrp="1"/>
          </p:cNvSpPr>
          <p:nvPr>
            <p:ph type="title"/>
          </p:nvPr>
        </p:nvSpPr>
        <p:spPr/>
        <p:txBody>
          <a:bodyPr>
            <a:normAutofit/>
          </a:bodyPr>
          <a:lstStyle/>
          <a:p>
            <a:pPr algn="ctr"/>
            <a:r>
              <a:rPr lang="en-US" sz="6000" b="1" dirty="0">
                <a:solidFill>
                  <a:srgbClr val="6BA6C4"/>
                </a:solidFill>
                <a:latin typeface="Gidole" panose="02000503000000000000" pitchFamily="2" charset="0"/>
                <a:ea typeface="Tahoma" panose="020B0604030504040204" pitchFamily="34" charset="0"/>
                <a:cs typeface="Tahoma" panose="020B0604030504040204" pitchFamily="34" charset="0"/>
              </a:rPr>
              <a:t>WHAT DOES IT DO?</a:t>
            </a:r>
            <a:endParaRPr lang="en-US" sz="6000" dirty="0">
              <a:solidFill>
                <a:srgbClr val="6BA6C4"/>
              </a:solidFill>
              <a:latin typeface="Gidole" panose="02000503000000000000" pitchFamily="2" charset="0"/>
            </a:endParaRPr>
          </a:p>
        </p:txBody>
      </p:sp>
      <p:sp>
        <p:nvSpPr>
          <p:cNvPr id="5" name="TextBox 4">
            <a:extLst>
              <a:ext uri="{FF2B5EF4-FFF2-40B4-BE49-F238E27FC236}">
                <a16:creationId xmlns:a16="http://schemas.microsoft.com/office/drawing/2014/main" id="{61EA939A-2AA0-444C-8FF0-04FF005461BC}"/>
              </a:ext>
            </a:extLst>
          </p:cNvPr>
          <p:cNvSpPr txBox="1"/>
          <p:nvPr/>
        </p:nvSpPr>
        <p:spPr>
          <a:xfrm>
            <a:off x="838200" y="1690688"/>
            <a:ext cx="10515600" cy="4401205"/>
          </a:xfrm>
          <a:prstGeom prst="rect">
            <a:avLst/>
          </a:prstGeom>
          <a:noFill/>
        </p:spPr>
        <p:txBody>
          <a:bodyPr wrap="square" rtlCol="0">
            <a:spAutoFit/>
          </a:bodyPr>
          <a:lstStyle/>
          <a:p>
            <a:r>
              <a:rPr lang="en-US" sz="2800" dirty="0" err="1">
                <a:solidFill>
                  <a:srgbClr val="143955"/>
                </a:solidFill>
                <a:latin typeface="Gidole" panose="02000503000000000000" pitchFamily="2" charset="0"/>
                <a:ea typeface="Tahoma" panose="020B0604030504040204" pitchFamily="34" charset="0"/>
                <a:cs typeface="Tahoma" panose="020B0604030504040204" pitchFamily="34" charset="0"/>
              </a:rPr>
              <a:t>Envirolyte</a:t>
            </a:r>
            <a:r>
              <a:rPr lang="en-US" sz="2800" dirty="0">
                <a:solidFill>
                  <a:srgbClr val="143955"/>
                </a:solidFill>
                <a:latin typeface="Gidole" panose="02000503000000000000" pitchFamily="2" charset="0"/>
                <a:ea typeface="Tahoma" panose="020B0604030504040204" pitchFamily="34" charset="0"/>
                <a:cs typeface="Tahoma" panose="020B0604030504040204" pitchFamily="34" charset="0"/>
              </a:rPr>
              <a:t> </a:t>
            </a:r>
            <a:r>
              <a:rPr lang="en-US" sz="2800" dirty="0" err="1">
                <a:solidFill>
                  <a:srgbClr val="143955"/>
                </a:solidFill>
                <a:latin typeface="Gidole" panose="02000503000000000000" pitchFamily="2" charset="0"/>
                <a:ea typeface="Tahoma" panose="020B0604030504040204" pitchFamily="34" charset="0"/>
                <a:cs typeface="Tahoma" panose="020B0604030504040204" pitchFamily="34" charset="0"/>
              </a:rPr>
              <a:t>Electolyzed</a:t>
            </a:r>
            <a:r>
              <a:rPr lang="en-US" sz="2800" dirty="0">
                <a:solidFill>
                  <a:srgbClr val="143955"/>
                </a:solidFill>
                <a:latin typeface="Gidole" panose="02000503000000000000" pitchFamily="2" charset="0"/>
                <a:ea typeface="Tahoma" panose="020B0604030504040204" pitchFamily="34" charset="0"/>
                <a:cs typeface="Tahoma" panose="020B0604030504040204" pitchFamily="34" charset="0"/>
              </a:rPr>
              <a:t> Water (EW, EOW, or EO, also known as electrolyzed oxidizing water or ionized water solution) technology is the process of passing ordinary water or diluted saline solution through a specially designed electrolytic cell in order to modify its functional properties without adding reagents.  Envirolyte solutions (Anolyte and Catholyte) have the demonstrated ability to:</a:t>
            </a:r>
          </a:p>
          <a:p>
            <a:endParaRPr lang="en-US" sz="2000" dirty="0">
              <a:solidFill>
                <a:srgbClr val="143955"/>
              </a:solidFill>
              <a:latin typeface="Gidole" panose="02000503000000000000" pitchFamily="2" charset="0"/>
              <a:ea typeface="Tahoma" panose="020B0604030504040204" pitchFamily="34" charset="0"/>
              <a:cs typeface="Tahoma" panose="020B0604030504040204" pitchFamily="34" charset="0"/>
            </a:endParaRPr>
          </a:p>
          <a:p>
            <a:pPr algn="ctr"/>
            <a:r>
              <a:rPr lang="en-US" sz="2800" b="1" dirty="0">
                <a:solidFill>
                  <a:srgbClr val="143955"/>
                </a:solidFill>
                <a:latin typeface="Gidole" panose="02000503000000000000" pitchFamily="2" charset="0"/>
                <a:ea typeface="Tahoma" panose="020B0604030504040204" pitchFamily="34" charset="0"/>
                <a:cs typeface="Tahoma" panose="020B0604030504040204" pitchFamily="34" charset="0"/>
              </a:rPr>
              <a:t>DESTROY MICRO-OGRANISMS </a:t>
            </a:r>
          </a:p>
          <a:p>
            <a:pPr algn="ctr"/>
            <a:r>
              <a:rPr lang="en-US" sz="2800" b="1" dirty="0">
                <a:solidFill>
                  <a:srgbClr val="143955"/>
                </a:solidFill>
                <a:latin typeface="Gidole" panose="02000503000000000000" pitchFamily="2" charset="0"/>
                <a:ea typeface="Tahoma" panose="020B0604030504040204" pitchFamily="34" charset="0"/>
                <a:cs typeface="Tahoma" panose="020B0604030504040204" pitchFamily="34" charset="0"/>
              </a:rPr>
              <a:t>PURIFY WATER</a:t>
            </a:r>
          </a:p>
          <a:p>
            <a:pPr algn="ctr"/>
            <a:r>
              <a:rPr lang="en-US" sz="2800" b="1" dirty="0">
                <a:solidFill>
                  <a:srgbClr val="143955"/>
                </a:solidFill>
                <a:latin typeface="Gidole" panose="02000503000000000000" pitchFamily="2" charset="0"/>
                <a:ea typeface="Tahoma" panose="020B0604030504040204" pitchFamily="34" charset="0"/>
                <a:cs typeface="Tahoma" panose="020B0604030504040204" pitchFamily="34" charset="0"/>
              </a:rPr>
              <a:t>ACTS AS CLEANSER &amp; DEGREASER </a:t>
            </a:r>
          </a:p>
        </p:txBody>
      </p:sp>
    </p:spTree>
    <p:extLst>
      <p:ext uri="{BB962C8B-B14F-4D97-AF65-F5344CB8AC3E}">
        <p14:creationId xmlns:p14="http://schemas.microsoft.com/office/powerpoint/2010/main" val="4260524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7AC6C-ACCE-B845-8CE5-421726B2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0" t="30697" r="59000" b="53267"/>
          <a:stretch/>
        </p:blipFill>
        <p:spPr bwMode="auto">
          <a:xfrm>
            <a:off x="8950155" y="5668325"/>
            <a:ext cx="3014397" cy="8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46724558-9530-5F47-A102-A8F1731D129D}"/>
              </a:ext>
            </a:extLst>
          </p:cNvPr>
          <p:cNvSpPr>
            <a:spLocks noGrp="1"/>
          </p:cNvSpPr>
          <p:nvPr>
            <p:ph type="title"/>
          </p:nvPr>
        </p:nvSpPr>
        <p:spPr/>
        <p:txBody>
          <a:bodyPr>
            <a:normAutofit/>
          </a:bodyPr>
          <a:lstStyle/>
          <a:p>
            <a:pPr algn="ctr"/>
            <a:r>
              <a:rPr lang="en-US" sz="6000" b="1" dirty="0">
                <a:solidFill>
                  <a:srgbClr val="6BA6C4"/>
                </a:solidFill>
                <a:latin typeface="Gidole" panose="02000503000000000000" pitchFamily="2" charset="0"/>
              </a:rPr>
              <a:t>ORP – IS IT IMPORTANT? </a:t>
            </a:r>
            <a:r>
              <a:rPr lang="en-US" sz="8000" b="1" dirty="0">
                <a:solidFill>
                  <a:srgbClr val="FF0000"/>
                </a:solidFill>
                <a:latin typeface="Gidole" panose="02000503000000000000" pitchFamily="2" charset="0"/>
              </a:rPr>
              <a:t>YES!</a:t>
            </a:r>
            <a:endParaRPr lang="en-US" sz="6000" b="1" dirty="0">
              <a:solidFill>
                <a:srgbClr val="FF0000"/>
              </a:solidFill>
              <a:latin typeface="Gidole" panose="02000503000000000000" pitchFamily="2" charset="0"/>
            </a:endParaRPr>
          </a:p>
        </p:txBody>
      </p:sp>
      <p:sp>
        <p:nvSpPr>
          <p:cNvPr id="3" name="Content Placeholder 2">
            <a:extLst>
              <a:ext uri="{FF2B5EF4-FFF2-40B4-BE49-F238E27FC236}">
                <a16:creationId xmlns:a16="http://schemas.microsoft.com/office/drawing/2014/main" id="{15792BB4-CE3D-5344-9ABE-EC7EA0498020}"/>
              </a:ext>
            </a:extLst>
          </p:cNvPr>
          <p:cNvSpPr>
            <a:spLocks noGrp="1"/>
          </p:cNvSpPr>
          <p:nvPr>
            <p:ph sz="half" idx="1"/>
          </p:nvPr>
        </p:nvSpPr>
        <p:spPr/>
        <p:txBody>
          <a:bodyPr>
            <a:normAutofit fontScale="85000" lnSpcReduction="10000"/>
          </a:bodyPr>
          <a:lstStyle/>
          <a:p>
            <a:pPr marL="0" indent="0">
              <a:buNone/>
            </a:pPr>
            <a:r>
              <a:rPr lang="en-US" b="1" dirty="0">
                <a:solidFill>
                  <a:srgbClr val="FF0000"/>
                </a:solidFill>
                <a:latin typeface="Gidole" panose="02000503000000000000" pitchFamily="2" charset="0"/>
              </a:rPr>
              <a:t>Oxidation-Reduction Potential </a:t>
            </a:r>
            <a:r>
              <a:rPr lang="en-US" dirty="0">
                <a:latin typeface="Gidole" panose="02000503000000000000" pitchFamily="2" charset="0"/>
              </a:rPr>
              <a:t>= </a:t>
            </a:r>
            <a:r>
              <a:rPr lang="en-US" dirty="0">
                <a:solidFill>
                  <a:srgbClr val="143955"/>
                </a:solidFill>
                <a:latin typeface="Gidole" panose="02000503000000000000" pitchFamily="2" charset="0"/>
              </a:rPr>
              <a:t>Measure of the cleanliness of the water &amp; its ability to break down contaminants.</a:t>
            </a:r>
          </a:p>
          <a:p>
            <a:pPr marL="0" indent="0">
              <a:buNone/>
            </a:pPr>
            <a:endParaRPr lang="en-US" sz="1900" dirty="0">
              <a:solidFill>
                <a:srgbClr val="143955"/>
              </a:solidFill>
              <a:latin typeface="Gidole" panose="02000503000000000000" pitchFamily="2" charset="0"/>
            </a:endParaRPr>
          </a:p>
          <a:p>
            <a:pPr marL="0" indent="0">
              <a:buNone/>
            </a:pPr>
            <a:r>
              <a:rPr lang="en-US" dirty="0">
                <a:solidFill>
                  <a:srgbClr val="143955"/>
                </a:solidFill>
                <a:latin typeface="Gidole" panose="02000503000000000000" pitchFamily="2" charset="0"/>
              </a:rPr>
              <a:t>ORP sensors work by measuring the dissolved oxygen. More contaminants in the water results in less dissolved oxygen because the organic material consumes the oxygen, therefore, the lower the ORP level. The higher the ORP level, the more ability the water has to destroy foreign contaminants such as microbes, or carbon based contaminants. </a:t>
            </a:r>
          </a:p>
          <a:p>
            <a:pPr marL="0" indent="0">
              <a:buNone/>
            </a:pPr>
            <a:endParaRPr lang="en-US" dirty="0"/>
          </a:p>
          <a:p>
            <a:pPr marL="0" indent="0">
              <a:buNone/>
            </a:pPr>
            <a:endParaRPr lang="en-US" dirty="0"/>
          </a:p>
        </p:txBody>
      </p:sp>
      <p:graphicFrame>
        <p:nvGraphicFramePr>
          <p:cNvPr id="6" name="Table 5">
            <a:extLst>
              <a:ext uri="{FF2B5EF4-FFF2-40B4-BE49-F238E27FC236}">
                <a16:creationId xmlns:a16="http://schemas.microsoft.com/office/drawing/2014/main" id="{D30BF869-6343-FB49-8664-BD6DB2176E23}"/>
              </a:ext>
            </a:extLst>
          </p:cNvPr>
          <p:cNvGraphicFramePr>
            <a:graphicFrameLocks noGrp="1"/>
          </p:cNvGraphicFramePr>
          <p:nvPr>
            <p:extLst>
              <p:ext uri="{D42A27DB-BD31-4B8C-83A1-F6EECF244321}">
                <p14:modId xmlns:p14="http://schemas.microsoft.com/office/powerpoint/2010/main" val="1198265305"/>
              </p:ext>
            </p:extLst>
          </p:nvPr>
        </p:nvGraphicFramePr>
        <p:xfrm>
          <a:off x="6058930" y="1844557"/>
          <a:ext cx="5294870" cy="3724912"/>
        </p:xfrm>
        <a:graphic>
          <a:graphicData uri="http://schemas.openxmlformats.org/drawingml/2006/table">
            <a:tbl>
              <a:tblPr firstRow="1" bandRow="1">
                <a:tableStyleId>{5C22544A-7EE6-4342-B048-85BDC9FD1C3A}</a:tableStyleId>
              </a:tblPr>
              <a:tblGrid>
                <a:gridCol w="2464356">
                  <a:extLst>
                    <a:ext uri="{9D8B030D-6E8A-4147-A177-3AD203B41FA5}">
                      <a16:colId xmlns:a16="http://schemas.microsoft.com/office/drawing/2014/main" val="20000"/>
                    </a:ext>
                  </a:extLst>
                </a:gridCol>
                <a:gridCol w="2830514">
                  <a:extLst>
                    <a:ext uri="{9D8B030D-6E8A-4147-A177-3AD203B41FA5}">
                      <a16:colId xmlns:a16="http://schemas.microsoft.com/office/drawing/2014/main" val="20001"/>
                    </a:ext>
                  </a:extLst>
                </a:gridCol>
              </a:tblGrid>
              <a:tr h="465614">
                <a:tc>
                  <a:txBody>
                    <a:bodyPr/>
                    <a:lstStyle/>
                    <a:p>
                      <a:pPr algn="ctr"/>
                      <a:r>
                        <a:rPr lang="en-US" dirty="0"/>
                        <a:t>ORP</a:t>
                      </a:r>
                      <a:r>
                        <a:rPr lang="en-US" baseline="0" dirty="0"/>
                        <a:t> Level (mV)</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Application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5614">
                <a:tc>
                  <a:txBody>
                    <a:bodyPr/>
                    <a:lstStyle/>
                    <a:p>
                      <a:pPr algn="ctr"/>
                      <a:r>
                        <a:rPr lang="en-US" dirty="0"/>
                        <a:t>0 – 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No practical</a:t>
                      </a:r>
                      <a:r>
                        <a:rPr lang="en-US" baseline="0" dirty="0"/>
                        <a:t> use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5614">
                <a:tc>
                  <a:txBody>
                    <a:bodyPr/>
                    <a:lstStyle/>
                    <a:p>
                      <a:pPr algn="ctr"/>
                      <a:r>
                        <a:rPr lang="en-US" dirty="0"/>
                        <a:t>150</a:t>
                      </a:r>
                      <a:r>
                        <a:rPr lang="en-US" baseline="0" dirty="0"/>
                        <a:t> – 250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Aquaculture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614">
                <a:tc>
                  <a:txBody>
                    <a:bodyPr/>
                    <a:lstStyle/>
                    <a:p>
                      <a:pPr algn="ctr"/>
                      <a:r>
                        <a:rPr lang="en-US" dirty="0"/>
                        <a:t>250 – 350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Cooling Towers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65614">
                <a:tc>
                  <a:txBody>
                    <a:bodyPr/>
                    <a:lstStyle/>
                    <a:p>
                      <a:pPr algn="ctr"/>
                      <a:r>
                        <a:rPr lang="en-US" dirty="0"/>
                        <a:t>400</a:t>
                      </a:r>
                      <a:r>
                        <a:rPr lang="en-US" baseline="0" dirty="0"/>
                        <a:t> – 475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Swimming Pools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5614">
                <a:tc>
                  <a:txBody>
                    <a:bodyPr/>
                    <a:lstStyle/>
                    <a:p>
                      <a:pPr algn="ctr"/>
                      <a:r>
                        <a:rPr lang="en-US" dirty="0"/>
                        <a:t>450 – 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Hot Tubs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65614">
                <a:tc>
                  <a:txBody>
                    <a:bodyPr/>
                    <a:lstStyle/>
                    <a:p>
                      <a:pPr algn="ctr"/>
                      <a:r>
                        <a:rPr lang="en-US" dirty="0"/>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Water Disinfection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65614">
                <a:tc>
                  <a:txBody>
                    <a:bodyPr/>
                    <a:lstStyle/>
                    <a:p>
                      <a:pPr algn="ctr"/>
                      <a:r>
                        <a:rPr lang="en-US" dirty="0"/>
                        <a:t>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Water Sterilization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8267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TotalTime>
  <Words>2671</Words>
  <Application>Microsoft Macintosh PowerPoint</Application>
  <PresentationFormat>Widescreen</PresentationFormat>
  <Paragraphs>311</Paragraphs>
  <Slides>37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Calibri Light</vt:lpstr>
      <vt:lpstr>Gidole</vt:lpstr>
      <vt:lpstr>Symbol</vt:lpstr>
      <vt:lpstr>Tahoma</vt:lpstr>
      <vt:lpstr>Times New Roman</vt:lpstr>
      <vt:lpstr>Wingdings</vt:lpstr>
      <vt:lpstr>Office Theme</vt:lpstr>
      <vt:lpstr>PowerPoint Presentation</vt:lpstr>
      <vt:lpstr>PowerPoint Presentation</vt:lpstr>
      <vt:lpstr>PowerPoint Presentation</vt:lpstr>
      <vt:lpstr>AN EXCELLENT SOLUTION STERILIZATION • WATER PURIFICATION • DISINFECTION</vt:lpstr>
      <vt:lpstr>ENVIROMENTALLY FRIENDLY CLEAN WATER</vt:lpstr>
      <vt:lpstr>ANOLYTE</vt:lpstr>
      <vt:lpstr>EPA, FDA, &amp; USDA APPROVED</vt:lpstr>
      <vt:lpstr>WHAT DOES IT DO?</vt:lpstr>
      <vt:lpstr>ORP – IS IT IMPORTANT? YES!</vt:lpstr>
      <vt:lpstr>ORP AND BACTERIAL ACTIVITY</vt:lpstr>
      <vt:lpstr>EQUIPMENT CAN PRODUCE  TWO BASIC TYPES OF FLUID</vt:lpstr>
      <vt:lpstr>BENEFITS OF ANOLYTE APPLICATION</vt:lpstr>
      <vt:lpstr>GROWTH &amp; MARKET</vt:lpstr>
      <vt:lpstr>ANOYLYTE DOSING</vt:lpstr>
      <vt:lpstr>CHLORINATION VS. ANOLYTE Anolyte is safer and more effective in eradicating hazardous conditions such as Legionella</vt:lpstr>
      <vt:lpstr>CHLORINATION VS. ANOLYTE Anolyte is safer and more effective in eradicating hazardous conditions such as Legionella</vt:lpstr>
      <vt:lpstr>WHAT IS ANOLYTE</vt:lpstr>
      <vt:lpstr>ANOLYTE IS SUPERIOR</vt:lpstr>
      <vt:lpstr>ANOLYTE IS SUPERIOR</vt:lpstr>
      <vt:lpstr>CUSTOM ENVIROLYTE INSTALLS</vt:lpstr>
      <vt:lpstr>ASPENHEIM FARMS</vt:lpstr>
      <vt:lpstr>ASPENHEIM FARMS ANOLYTE BENEFITS </vt:lpstr>
      <vt:lpstr>ROLLING ACRES FARM</vt:lpstr>
      <vt:lpstr>ROLLING ACRES FARM</vt:lpstr>
      <vt:lpstr>HURON FARMS, ELIE, MB, CANADA</vt:lpstr>
      <vt:lpstr>PowerPoint Presentation</vt:lpstr>
      <vt:lpstr>PowerPoint Presentation</vt:lpstr>
      <vt:lpstr>PowerPoint Presentation</vt:lpstr>
      <vt:lpstr>PowerPoint Presentation</vt:lpstr>
      <vt:lpstr>ROLLING ACRES FARMS, EDEN, MB, CANADA</vt:lpstr>
      <vt:lpstr>RIDGELAND FARMS, DUGALD, MB, CANADA</vt:lpstr>
      <vt:lpstr>PRAIRIE BLOSSOM FARMS, STONEWALL, MB, CANADA</vt:lpstr>
      <vt:lpstr>PowerPoint Presentation</vt:lpstr>
      <vt:lpstr>PowerPoint Presentation</vt:lpstr>
      <vt:lpstr>PowerPoint Presentation</vt:lpstr>
      <vt:lpstr>NEXT STEPS</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Marion Miller</dc:creator>
  <cp:lastModifiedBy>Marion Miller</cp:lastModifiedBy>
  <cp:revision>60</cp:revision>
  <dcterms:created xsi:type="dcterms:W3CDTF">2018-05-02T16:05:05Z</dcterms:created>
  <dcterms:modified xsi:type="dcterms:W3CDTF">2018-05-23T20:43:33Z</dcterms:modified>
</cp:coreProperties>
</file>